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3"/>
  </p:sldMasterIdLst>
  <p:notesMasterIdLst>
    <p:notesMasterId r:id="rId54"/>
  </p:notesMasterIdLst>
  <p:handoutMasterIdLst>
    <p:handoutMasterId r:id="rId55"/>
  </p:handoutMasterIdLst>
  <p:sldIdLst>
    <p:sldId id="557" r:id="rId14"/>
    <p:sldId id="518" r:id="rId15"/>
    <p:sldId id="520" r:id="rId16"/>
    <p:sldId id="521" r:id="rId17"/>
    <p:sldId id="522" r:id="rId18"/>
    <p:sldId id="558" r:id="rId19"/>
    <p:sldId id="523" r:id="rId20"/>
    <p:sldId id="524" r:id="rId21"/>
    <p:sldId id="525" r:id="rId22"/>
    <p:sldId id="526" r:id="rId23"/>
    <p:sldId id="527" r:id="rId24"/>
    <p:sldId id="559" r:id="rId25"/>
    <p:sldId id="529" r:id="rId26"/>
    <p:sldId id="552" r:id="rId27"/>
    <p:sldId id="556" r:id="rId28"/>
    <p:sldId id="534" r:id="rId29"/>
    <p:sldId id="535" r:id="rId30"/>
    <p:sldId id="536" r:id="rId31"/>
    <p:sldId id="560" r:id="rId32"/>
    <p:sldId id="561" r:id="rId33"/>
    <p:sldId id="566" r:id="rId34"/>
    <p:sldId id="562" r:id="rId35"/>
    <p:sldId id="541" r:id="rId36"/>
    <p:sldId id="563" r:id="rId37"/>
    <p:sldId id="564" r:id="rId38"/>
    <p:sldId id="565" r:id="rId39"/>
    <p:sldId id="569" r:id="rId40"/>
    <p:sldId id="567" r:id="rId41"/>
    <p:sldId id="568" r:id="rId42"/>
    <p:sldId id="570" r:id="rId43"/>
    <p:sldId id="571" r:id="rId44"/>
    <p:sldId id="572" r:id="rId45"/>
    <p:sldId id="573" r:id="rId46"/>
    <p:sldId id="574" r:id="rId47"/>
    <p:sldId id="575" r:id="rId48"/>
    <p:sldId id="576" r:id="rId49"/>
    <p:sldId id="578" r:id="rId50"/>
    <p:sldId id="537" r:id="rId51"/>
    <p:sldId id="538" r:id="rId52"/>
    <p:sldId id="517"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97">
          <p15:clr>
            <a:srgbClr val="A4A3A4"/>
          </p15:clr>
        </p15:guide>
        <p15:guide id="3" orient="horz" pos="2928">
          <p15:clr>
            <a:srgbClr val="A4A3A4"/>
          </p15:clr>
        </p15:guide>
        <p15:guide id="4"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367"/>
    <a:srgbClr val="EFF8FF"/>
    <a:srgbClr val="BFE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85995" autoAdjust="0"/>
  </p:normalViewPr>
  <p:slideViewPr>
    <p:cSldViewPr snapToGrid="0" snapToObjects="1">
      <p:cViewPr varScale="1">
        <p:scale>
          <a:sx n="68" d="100"/>
          <a:sy n="68" d="100"/>
        </p:scale>
        <p:origin x="1168" y="64"/>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notesViewPr>
    <p:cSldViewPr snapToGrid="0" snapToObjects="1">
      <p:cViewPr varScale="1">
        <p:scale>
          <a:sx n="87" d="100"/>
          <a:sy n="87" d="100"/>
        </p:scale>
        <p:origin x="-3828" y="-96"/>
      </p:cViewPr>
      <p:guideLst>
        <p:guide orient="horz" pos="2909"/>
        <p:guide pos="2197"/>
        <p:guide orient="horz" pos="2928"/>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3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077" tIns="46538" rIns="93077" bIns="46538" rtlCol="0"/>
          <a:lstStyle>
            <a:lvl1pPr algn="l">
              <a:defRPr sz="1200"/>
            </a:lvl1pPr>
          </a:lstStyle>
          <a:p>
            <a:endParaRPr lang="en-US" dirty="0"/>
          </a:p>
        </p:txBody>
      </p:sp>
      <p:sp>
        <p:nvSpPr>
          <p:cNvPr id="3" name="Date Placeholder 2"/>
          <p:cNvSpPr>
            <a:spLocks noGrp="1"/>
          </p:cNvSpPr>
          <p:nvPr>
            <p:ph type="dt" sz="quarter" idx="1"/>
          </p:nvPr>
        </p:nvSpPr>
        <p:spPr>
          <a:xfrm>
            <a:off x="3970943" y="0"/>
            <a:ext cx="3037840" cy="464820"/>
          </a:xfrm>
          <a:prstGeom prst="rect">
            <a:avLst/>
          </a:prstGeom>
        </p:spPr>
        <p:txBody>
          <a:bodyPr vert="horz" lIns="93077" tIns="46538" rIns="93077" bIns="46538" rtlCol="0"/>
          <a:lstStyle>
            <a:lvl1pPr algn="r">
              <a:defRPr sz="1200"/>
            </a:lvl1pPr>
          </a:lstStyle>
          <a:p>
            <a:fld id="{E91FDD59-9F51-7448-BA3C-BE7D7C3F58BA}" type="datetimeFigureOut">
              <a:rPr lang="en-US" smtClean="0"/>
              <a:pPr/>
              <a:t>7/21/2023</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077" tIns="46538" rIns="93077" bIns="4653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3" y="8829967"/>
            <a:ext cx="3037840" cy="464820"/>
          </a:xfrm>
          <a:prstGeom prst="rect">
            <a:avLst/>
          </a:prstGeom>
        </p:spPr>
        <p:txBody>
          <a:bodyPr vert="horz" lIns="93077" tIns="46538" rIns="93077" bIns="46538" rtlCol="0" anchor="b"/>
          <a:lstStyle>
            <a:lvl1pPr algn="r">
              <a:defRPr sz="1200"/>
            </a:lvl1pPr>
          </a:lstStyle>
          <a:p>
            <a:fld id="{BBD229EF-0A30-9843-B59B-448BC928D0CA}" type="slidenum">
              <a:rPr lang="en-US" smtClean="0"/>
              <a:pPr/>
              <a:t>‹#›</a:t>
            </a:fld>
            <a:endParaRPr lang="en-US" dirty="0"/>
          </a:p>
        </p:txBody>
      </p:sp>
    </p:spTree>
    <p:extLst>
      <p:ext uri="{BB962C8B-B14F-4D97-AF65-F5344CB8AC3E}">
        <p14:creationId xmlns:p14="http://schemas.microsoft.com/office/powerpoint/2010/main" val="660760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077" tIns="46538" rIns="93077" bIns="46538" rtlCol="0"/>
          <a:lstStyle>
            <a:lvl1pPr algn="l">
              <a:defRPr sz="1200"/>
            </a:lvl1pPr>
          </a:lstStyle>
          <a:p>
            <a:endParaRPr lang="en-US" dirty="0"/>
          </a:p>
        </p:txBody>
      </p:sp>
      <p:sp>
        <p:nvSpPr>
          <p:cNvPr id="3" name="Date Placeholder 2"/>
          <p:cNvSpPr>
            <a:spLocks noGrp="1"/>
          </p:cNvSpPr>
          <p:nvPr>
            <p:ph type="dt" idx="1"/>
          </p:nvPr>
        </p:nvSpPr>
        <p:spPr>
          <a:xfrm>
            <a:off x="3970943" y="0"/>
            <a:ext cx="3037840" cy="464820"/>
          </a:xfrm>
          <a:prstGeom prst="rect">
            <a:avLst/>
          </a:prstGeom>
        </p:spPr>
        <p:txBody>
          <a:bodyPr vert="horz" lIns="93077" tIns="46538" rIns="93077" bIns="46538" rtlCol="0"/>
          <a:lstStyle>
            <a:lvl1pPr algn="r">
              <a:defRPr sz="1200"/>
            </a:lvl1pPr>
          </a:lstStyle>
          <a:p>
            <a:fld id="{2D47CE7F-C3C3-1646-B8C1-A8EA325567E5}" type="datetimeFigureOut">
              <a:rPr lang="en-US" smtClean="0"/>
              <a:pPr/>
              <a:t>7/21/2023</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077" tIns="46538" rIns="93077" bIns="46538" rtlCol="0" anchor="ctr"/>
          <a:lstStyle/>
          <a:p>
            <a:endParaRPr lang="en-US" dirty="0"/>
          </a:p>
        </p:txBody>
      </p:sp>
      <p:sp>
        <p:nvSpPr>
          <p:cNvPr id="5" name="Notes Placeholder 4"/>
          <p:cNvSpPr>
            <a:spLocks noGrp="1"/>
          </p:cNvSpPr>
          <p:nvPr>
            <p:ph type="body" sz="quarter" idx="3"/>
          </p:nvPr>
        </p:nvSpPr>
        <p:spPr>
          <a:xfrm>
            <a:off x="701041" y="4415796"/>
            <a:ext cx="5608320" cy="4183380"/>
          </a:xfrm>
          <a:prstGeom prst="rect">
            <a:avLst/>
          </a:prstGeom>
        </p:spPr>
        <p:txBody>
          <a:bodyPr vert="horz" lIns="93077" tIns="46538" rIns="93077" bIns="46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077" tIns="46538" rIns="93077" bIns="4653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3" y="8829967"/>
            <a:ext cx="3037840" cy="464820"/>
          </a:xfrm>
          <a:prstGeom prst="rect">
            <a:avLst/>
          </a:prstGeom>
        </p:spPr>
        <p:txBody>
          <a:bodyPr vert="horz" lIns="93077" tIns="46538" rIns="93077" bIns="46538" rtlCol="0" anchor="b"/>
          <a:lstStyle>
            <a:lvl1pPr algn="r">
              <a:defRPr sz="1200"/>
            </a:lvl1pPr>
          </a:lstStyle>
          <a:p>
            <a:fld id="{51DCAA56-219D-D646-B64F-D819466F3D84}" type="slidenum">
              <a:rPr lang="en-US" smtClean="0"/>
              <a:pPr/>
              <a:t>‹#›</a:t>
            </a:fld>
            <a:endParaRPr lang="en-US" dirty="0"/>
          </a:p>
        </p:txBody>
      </p:sp>
    </p:spTree>
    <p:extLst>
      <p:ext uri="{BB962C8B-B14F-4D97-AF65-F5344CB8AC3E}">
        <p14:creationId xmlns:p14="http://schemas.microsoft.com/office/powerpoint/2010/main" val="35909743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ms.gov/Medicare/Billing/ElectronicBillingEDITrans/15_1450" TargetMode="External"/><Relationship Id="rId7" Type="http://schemas.openxmlformats.org/officeDocument/2006/relationships/hyperlink" Target="https://www.phe.gov/Preparedness/responders/ndms/definitive-care/Documents/NDMS-Appeals-Form.pdf"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phe.gov/Preparedness/responders/ndms/definitive-care/Pages/Claims-Submission-Quick-Guide.aspx" TargetMode="External"/><Relationship Id="rId5" Type="http://schemas.openxmlformats.org/officeDocument/2006/relationships/hyperlink" Target="https://www.ada.org/en/publications/cdt/ada-dental-claim-form" TargetMode="External"/><Relationship Id="rId4" Type="http://schemas.openxmlformats.org/officeDocument/2006/relationships/hyperlink" Target="https://www.cms.gov/Medicare/Billing/ElectronicBillingEDITrans/16_150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and background</a:t>
            </a:r>
          </a:p>
          <a:p>
            <a:endParaRPr lang="en-US" dirty="0"/>
          </a:p>
          <a:p>
            <a:r>
              <a:rPr lang="en-US" dirty="0"/>
              <a:t>Go around the room for introductions</a:t>
            </a:r>
          </a:p>
          <a:p>
            <a:endParaRPr lang="en-US" dirty="0"/>
          </a:p>
        </p:txBody>
      </p:sp>
      <p:sp>
        <p:nvSpPr>
          <p:cNvPr id="4" name="Slide Number Placeholder 3"/>
          <p:cNvSpPr>
            <a:spLocks noGrp="1"/>
          </p:cNvSpPr>
          <p:nvPr>
            <p:ph type="sldNum" sz="quarter" idx="10"/>
          </p:nvPr>
        </p:nvSpPr>
        <p:spPr/>
        <p:txBody>
          <a:bodyPr/>
          <a:lstStyle/>
          <a:p>
            <a:fld id="{73C6CC28-8465-4917-8830-85CFBFBBC358}" type="slidenum">
              <a:rPr lang="en-US" smtClean="0"/>
              <a:pPr/>
              <a:t>2</a:t>
            </a:fld>
            <a:endParaRPr lang="en-US"/>
          </a:p>
        </p:txBody>
      </p:sp>
    </p:spTree>
    <p:extLst>
      <p:ext uri="{BB962C8B-B14F-4D97-AF65-F5344CB8AC3E}">
        <p14:creationId xmlns:p14="http://schemas.microsoft.com/office/powerpoint/2010/main" val="412687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p:txBody>
      </p:sp>
      <p:sp>
        <p:nvSpPr>
          <p:cNvPr id="4" name="Slide Number Placeholder 3"/>
          <p:cNvSpPr>
            <a:spLocks noGrp="1"/>
          </p:cNvSpPr>
          <p:nvPr>
            <p:ph type="sldNum" sz="quarter" idx="10"/>
          </p:nvPr>
        </p:nvSpPr>
        <p:spPr/>
        <p:txBody>
          <a:bodyPr/>
          <a:lstStyle/>
          <a:p>
            <a:fld id="{73C6CC28-8465-4917-8830-85CFBFBBC358}" type="slidenum">
              <a:rPr lang="en-US" smtClean="0"/>
              <a:pPr/>
              <a:t>13</a:t>
            </a:fld>
            <a:endParaRPr lang="en-US"/>
          </a:p>
        </p:txBody>
      </p:sp>
    </p:spTree>
    <p:extLst>
      <p:ext uri="{BB962C8B-B14F-4D97-AF65-F5344CB8AC3E}">
        <p14:creationId xmlns:p14="http://schemas.microsoft.com/office/powerpoint/2010/main" val="338568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6CC28-8465-4917-8830-85CFBFBBC358}" type="slidenum">
              <a:rPr lang="en-US" smtClean="0"/>
              <a:pPr/>
              <a:t>14</a:t>
            </a:fld>
            <a:endParaRPr lang="en-US"/>
          </a:p>
        </p:txBody>
      </p:sp>
    </p:spTree>
    <p:extLst>
      <p:ext uri="{BB962C8B-B14F-4D97-AF65-F5344CB8AC3E}">
        <p14:creationId xmlns:p14="http://schemas.microsoft.com/office/powerpoint/2010/main" val="97644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6CC28-8465-4917-8830-85CFBFBBC358}" type="slidenum">
              <a:rPr lang="en-US" smtClean="0"/>
              <a:pPr/>
              <a:t>15</a:t>
            </a:fld>
            <a:endParaRPr lang="en-US"/>
          </a:p>
        </p:txBody>
      </p:sp>
    </p:spTree>
    <p:extLst>
      <p:ext uri="{BB962C8B-B14F-4D97-AF65-F5344CB8AC3E}">
        <p14:creationId xmlns:p14="http://schemas.microsoft.com/office/powerpoint/2010/main" val="230463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ED1513DE-FB95-4C0A-83A3-18C41C975318}" type="slidenum">
              <a:rPr lang="en-US" smtClean="0"/>
              <a:pPr/>
              <a:t>16</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en-US" dirty="0"/>
              <a:t>Darryl:</a:t>
            </a:r>
          </a:p>
        </p:txBody>
      </p:sp>
    </p:spTree>
    <p:extLst>
      <p:ext uri="{BB962C8B-B14F-4D97-AF65-F5344CB8AC3E}">
        <p14:creationId xmlns:p14="http://schemas.microsoft.com/office/powerpoint/2010/main" val="388689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EDC59506-F2CE-49B3-8250-6E5B8CE635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200">
                <a:solidFill>
                  <a:schemeClr val="tx1"/>
                </a:solidFill>
                <a:latin typeface="Arial" panose="020B0604020202020204" pitchFamily="34" charset="0"/>
              </a:defRPr>
            </a:lvl1pPr>
            <a:lvl2pPr marL="742950" indent="-285750" defTabSz="923925">
              <a:defRPr sz="3200">
                <a:solidFill>
                  <a:schemeClr val="tx1"/>
                </a:solidFill>
                <a:latin typeface="Arial" panose="020B0604020202020204" pitchFamily="34" charset="0"/>
              </a:defRPr>
            </a:lvl2pPr>
            <a:lvl3pPr marL="1143000" indent="-228600" defTabSz="923925">
              <a:defRPr sz="3200">
                <a:solidFill>
                  <a:schemeClr val="tx1"/>
                </a:solidFill>
                <a:latin typeface="Arial" panose="020B0604020202020204" pitchFamily="34" charset="0"/>
              </a:defRPr>
            </a:lvl3pPr>
            <a:lvl4pPr marL="1600200" indent="-228600" defTabSz="923925">
              <a:defRPr sz="3200">
                <a:solidFill>
                  <a:schemeClr val="tx1"/>
                </a:solidFill>
                <a:latin typeface="Arial" panose="020B0604020202020204" pitchFamily="34" charset="0"/>
              </a:defRPr>
            </a:lvl4pPr>
            <a:lvl5pPr marL="2057400" indent="-228600" defTabSz="923925">
              <a:defRPr sz="32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3200">
                <a:solidFill>
                  <a:schemeClr val="tx1"/>
                </a:solidFill>
                <a:latin typeface="Arial" panose="020B0604020202020204" pitchFamily="34" charset="0"/>
              </a:defRPr>
            </a:lvl9pPr>
          </a:lstStyle>
          <a:p>
            <a:fld id="{AE99EBC4-7BD5-4692-9DA9-259071B53548}" type="slidenum">
              <a:rPr lang="en-US" altLang="en-US" sz="1200" smtClean="0"/>
              <a:pPr/>
              <a:t>17</a:t>
            </a:fld>
            <a:endParaRPr lang="en-US" altLang="en-US" sz="1200"/>
          </a:p>
        </p:txBody>
      </p:sp>
      <p:sp>
        <p:nvSpPr>
          <p:cNvPr id="82947" name="Rectangle 7">
            <a:extLst>
              <a:ext uri="{FF2B5EF4-FFF2-40B4-BE49-F238E27FC236}">
                <a16:creationId xmlns:a16="http://schemas.microsoft.com/office/drawing/2014/main" id="{574D121B-708B-4FF9-8905-3B197B5B8332}"/>
              </a:ext>
            </a:extLst>
          </p:cNvPr>
          <p:cNvSpPr txBox="1">
            <a:spLocks noGrp="1" noChangeArrowheads="1"/>
          </p:cNvSpPr>
          <p:nvPr/>
        </p:nvSpPr>
        <p:spPr bwMode="auto">
          <a:xfrm>
            <a:off x="3935413" y="8758238"/>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6C18362-A7FE-425E-94BF-C1C8307ECCF7}" type="slidenum">
              <a:rPr lang="en-US" altLang="en-US"/>
              <a:pPr algn="r" eaLnBrk="1" hangingPunct="1">
                <a:spcBef>
                  <a:spcPct val="0"/>
                </a:spcBef>
              </a:pPr>
              <a:t>17</a:t>
            </a:fld>
            <a:endParaRPr lang="en-US" altLang="en-US"/>
          </a:p>
        </p:txBody>
      </p:sp>
      <p:sp>
        <p:nvSpPr>
          <p:cNvPr id="82948" name="Rectangle 2">
            <a:extLst>
              <a:ext uri="{FF2B5EF4-FFF2-40B4-BE49-F238E27FC236}">
                <a16:creationId xmlns:a16="http://schemas.microsoft.com/office/drawing/2014/main" id="{A5863B02-C7FD-4761-A126-7C433215859D}"/>
              </a:ext>
            </a:extLst>
          </p:cNvPr>
          <p:cNvSpPr>
            <a:spLocks noGrp="1" noRot="1" noChangeAspect="1" noChangeArrowheads="1" noTextEdit="1"/>
          </p:cNvSpPr>
          <p:nvPr>
            <p:ph type="sldImg"/>
          </p:nvPr>
        </p:nvSpPr>
        <p:spPr>
          <a:ln/>
        </p:spPr>
      </p:sp>
      <p:sp>
        <p:nvSpPr>
          <p:cNvPr id="82949" name="Rectangle 3">
            <a:extLst>
              <a:ext uri="{FF2B5EF4-FFF2-40B4-BE49-F238E27FC236}">
                <a16:creationId xmlns:a16="http://schemas.microsoft.com/office/drawing/2014/main" id="{A2917EC7-0392-4705-B182-0471CDEFBF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Darryl:</a:t>
            </a:r>
          </a:p>
          <a:p>
            <a:pPr eaLnBrk="1" hangingPunct="1"/>
            <a:endParaRPr lang="en-US" altLang="en-US" dirty="0"/>
          </a:p>
        </p:txBody>
      </p:sp>
    </p:spTree>
    <p:extLst>
      <p:ext uri="{BB962C8B-B14F-4D97-AF65-F5344CB8AC3E}">
        <p14:creationId xmlns:p14="http://schemas.microsoft.com/office/powerpoint/2010/main" val="613721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1AFE45A-6DC7-4EC4-AE99-D2A8B2B41D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200">
                <a:solidFill>
                  <a:schemeClr val="tx1"/>
                </a:solidFill>
                <a:latin typeface="Arial" panose="020B0604020202020204" pitchFamily="34" charset="0"/>
              </a:defRPr>
            </a:lvl1pPr>
            <a:lvl2pPr marL="742950" indent="-285750" defTabSz="923925">
              <a:defRPr sz="3200">
                <a:solidFill>
                  <a:schemeClr val="tx1"/>
                </a:solidFill>
                <a:latin typeface="Arial" panose="020B0604020202020204" pitchFamily="34" charset="0"/>
              </a:defRPr>
            </a:lvl2pPr>
            <a:lvl3pPr marL="1143000" indent="-228600" defTabSz="923925">
              <a:defRPr sz="3200">
                <a:solidFill>
                  <a:schemeClr val="tx1"/>
                </a:solidFill>
                <a:latin typeface="Arial" panose="020B0604020202020204" pitchFamily="34" charset="0"/>
              </a:defRPr>
            </a:lvl3pPr>
            <a:lvl4pPr marL="1600200" indent="-228600" defTabSz="923925">
              <a:defRPr sz="3200">
                <a:solidFill>
                  <a:schemeClr val="tx1"/>
                </a:solidFill>
                <a:latin typeface="Arial" panose="020B0604020202020204" pitchFamily="34" charset="0"/>
              </a:defRPr>
            </a:lvl4pPr>
            <a:lvl5pPr marL="2057400" indent="-228600" defTabSz="923925">
              <a:defRPr sz="32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3200">
                <a:solidFill>
                  <a:schemeClr val="tx1"/>
                </a:solidFill>
                <a:latin typeface="Arial" panose="020B0604020202020204" pitchFamily="34" charset="0"/>
              </a:defRPr>
            </a:lvl9pPr>
          </a:lstStyle>
          <a:p>
            <a:fld id="{0E29D483-60CF-4FC4-988A-859B38170A9E}" type="slidenum">
              <a:rPr lang="en-US" altLang="en-US" sz="1200" smtClean="0"/>
              <a:pPr/>
              <a:t>18</a:t>
            </a:fld>
            <a:endParaRPr lang="en-US" altLang="en-US" sz="1200"/>
          </a:p>
        </p:txBody>
      </p:sp>
      <p:sp>
        <p:nvSpPr>
          <p:cNvPr id="84995" name="Rectangle 7">
            <a:extLst>
              <a:ext uri="{FF2B5EF4-FFF2-40B4-BE49-F238E27FC236}">
                <a16:creationId xmlns:a16="http://schemas.microsoft.com/office/drawing/2014/main" id="{94F0A352-649E-4AF3-9093-C1B6A6994B56}"/>
              </a:ext>
            </a:extLst>
          </p:cNvPr>
          <p:cNvSpPr txBox="1">
            <a:spLocks noGrp="1" noChangeArrowheads="1"/>
          </p:cNvSpPr>
          <p:nvPr/>
        </p:nvSpPr>
        <p:spPr bwMode="auto">
          <a:xfrm>
            <a:off x="3935413" y="8758238"/>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B2868A4-9A20-47BA-A9ED-4939EE3458B7}" type="slidenum">
              <a:rPr lang="en-US" altLang="en-US"/>
              <a:pPr algn="r" eaLnBrk="1" hangingPunct="1">
                <a:spcBef>
                  <a:spcPct val="0"/>
                </a:spcBef>
              </a:pPr>
              <a:t>18</a:t>
            </a:fld>
            <a:endParaRPr lang="en-US" altLang="en-US"/>
          </a:p>
        </p:txBody>
      </p:sp>
      <p:sp>
        <p:nvSpPr>
          <p:cNvPr id="84996" name="Rectangle 2">
            <a:extLst>
              <a:ext uri="{FF2B5EF4-FFF2-40B4-BE49-F238E27FC236}">
                <a16:creationId xmlns:a16="http://schemas.microsoft.com/office/drawing/2014/main" id="{42589155-A04F-4237-9D7E-E517BA180992}"/>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id="{A046D52D-703F-4CCF-9539-B9195C8D5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400" b="1" dirty="0"/>
              <a:t>Healthcare Facility Responsibilities.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400" dirty="0"/>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1" dirty="0">
                <a:solidFill>
                  <a:schemeClr val="tx1"/>
                </a:solidFill>
                <a:latin typeface="+mn-lt"/>
                <a:cs typeface="Times New Roman" panose="02020603050405020304" pitchFamily="18" charset="0"/>
              </a:rPr>
              <a:t>Participate in scheduled FCC Exercises ( When asked to participate)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2400" dirty="0">
              <a:solidFill>
                <a:schemeClr val="tx1"/>
              </a:solidFill>
              <a:latin typeface="+mn-lt"/>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1" dirty="0">
                <a:solidFill>
                  <a:schemeClr val="tx1"/>
                </a:solidFill>
                <a:latin typeface="+mn-lt"/>
                <a:cs typeface="Times New Roman" panose="02020603050405020304" pitchFamily="18" charset="0"/>
              </a:rPr>
              <a:t>Report the number of its available, equipped, and staffed beds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chemeClr val="tx1"/>
                </a:solidFill>
                <a:latin typeface="+mn-lt"/>
                <a:cs typeface="Times New Roman" panose="02020603050405020304" pitchFamily="18" charset="0"/>
              </a:rPr>
              <a:t>medical-surgical</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chemeClr val="tx1"/>
                </a:solidFill>
                <a:latin typeface="+mn-lt"/>
                <a:cs typeface="Times New Roman" panose="02020603050405020304" pitchFamily="18" charset="0"/>
              </a:rPr>
              <a:t>critical care</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chemeClr val="tx1"/>
                </a:solidFill>
                <a:latin typeface="+mn-lt"/>
                <a:cs typeface="Times New Roman" panose="02020603050405020304" pitchFamily="18" charset="0"/>
              </a:rPr>
              <a:t>pediatric</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chemeClr val="tx1"/>
                </a:solidFill>
                <a:latin typeface="+mn-lt"/>
                <a:cs typeface="Times New Roman" panose="02020603050405020304" pitchFamily="18" charset="0"/>
              </a:rPr>
              <a:t>burn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chemeClr val="tx1"/>
                </a:solidFill>
                <a:latin typeface="+mn-lt"/>
                <a:cs typeface="Times New Roman" panose="02020603050405020304" pitchFamily="18" charset="0"/>
              </a:rPr>
              <a:t>psychiatry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chemeClr val="tx1"/>
                </a:solidFill>
                <a:latin typeface="+mn-lt"/>
                <a:cs typeface="Times New Roman" panose="02020603050405020304" pitchFamily="18" charset="0"/>
              </a:rPr>
              <a:t>pediatric intensive care unit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chemeClr val="tx1"/>
                </a:solidFill>
                <a:latin typeface="+mn-lt"/>
                <a:cs typeface="Times New Roman" panose="02020603050405020304" pitchFamily="18" charset="0"/>
              </a:rPr>
              <a:t>negative pressure/isolation)</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2400" dirty="0">
              <a:solidFill>
                <a:schemeClr val="tx1"/>
              </a:solidFill>
              <a:latin typeface="+mn-lt"/>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1" dirty="0">
                <a:solidFill>
                  <a:schemeClr val="tx1"/>
                </a:solidFill>
                <a:latin typeface="+mn-lt"/>
                <a:cs typeface="Times New Roman" panose="02020603050405020304" pitchFamily="18" charset="0"/>
              </a:rPr>
              <a:t>Admission, treatment, and discharge of NDMS federal patient(s),  (based on bed availability)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400" b="1" dirty="0">
              <a:solidFill>
                <a:schemeClr val="tx1"/>
              </a:solidFill>
              <a:latin typeface="+mn-lt"/>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1" dirty="0">
                <a:solidFill>
                  <a:schemeClr val="tx1"/>
                </a:solidFill>
                <a:latin typeface="+mn-lt"/>
                <a:cs typeface="Times New Roman" panose="02020603050405020304" pitchFamily="18" charset="0"/>
              </a:rPr>
              <a:t>Sanitize and track any NDMS federal patient’s medical equipment,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400" dirty="0">
              <a:solidFill>
                <a:schemeClr val="tx1"/>
              </a:solidFill>
              <a:latin typeface="+mn-lt"/>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400" dirty="0">
              <a:solidFill>
                <a:schemeClr val="tx1"/>
              </a:solidFill>
              <a:latin typeface="+mn-lt"/>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400" dirty="0"/>
          </a:p>
          <a:p>
            <a:pPr eaLnBrk="1" hangingPunct="1">
              <a:buClrTx/>
              <a:buSzTx/>
              <a:buFont typeface="Wingdings" panose="05000000000000000000" pitchFamily="2" charset="2"/>
              <a:buNone/>
              <a:defRPr/>
            </a:pPr>
            <a:endParaRPr lang="en-US" alt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213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1AFE45A-6DC7-4EC4-AE99-D2A8B2B41D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200">
                <a:solidFill>
                  <a:schemeClr val="tx1"/>
                </a:solidFill>
                <a:latin typeface="Arial" panose="020B0604020202020204" pitchFamily="34" charset="0"/>
              </a:defRPr>
            </a:lvl1pPr>
            <a:lvl2pPr marL="742950" indent="-285750" defTabSz="923925">
              <a:defRPr sz="3200">
                <a:solidFill>
                  <a:schemeClr val="tx1"/>
                </a:solidFill>
                <a:latin typeface="Arial" panose="020B0604020202020204" pitchFamily="34" charset="0"/>
              </a:defRPr>
            </a:lvl2pPr>
            <a:lvl3pPr marL="1143000" indent="-228600" defTabSz="923925">
              <a:defRPr sz="3200">
                <a:solidFill>
                  <a:schemeClr val="tx1"/>
                </a:solidFill>
                <a:latin typeface="Arial" panose="020B0604020202020204" pitchFamily="34" charset="0"/>
              </a:defRPr>
            </a:lvl3pPr>
            <a:lvl4pPr marL="1600200" indent="-228600" defTabSz="923925">
              <a:defRPr sz="3200">
                <a:solidFill>
                  <a:schemeClr val="tx1"/>
                </a:solidFill>
                <a:latin typeface="Arial" panose="020B0604020202020204" pitchFamily="34" charset="0"/>
              </a:defRPr>
            </a:lvl4pPr>
            <a:lvl5pPr marL="2057400" indent="-228600" defTabSz="923925">
              <a:defRPr sz="32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3200">
                <a:solidFill>
                  <a:schemeClr val="tx1"/>
                </a:solidFill>
                <a:latin typeface="Arial" panose="020B0604020202020204" pitchFamily="34" charset="0"/>
              </a:defRPr>
            </a:lvl9pPr>
          </a:lstStyle>
          <a:p>
            <a:fld id="{0E29D483-60CF-4FC4-988A-859B38170A9E}" type="slidenum">
              <a:rPr lang="en-US" altLang="en-US" sz="1200" smtClean="0"/>
              <a:pPr/>
              <a:t>19</a:t>
            </a:fld>
            <a:endParaRPr lang="en-US" altLang="en-US" sz="1200"/>
          </a:p>
        </p:txBody>
      </p:sp>
      <p:sp>
        <p:nvSpPr>
          <p:cNvPr id="84995" name="Rectangle 7">
            <a:extLst>
              <a:ext uri="{FF2B5EF4-FFF2-40B4-BE49-F238E27FC236}">
                <a16:creationId xmlns:a16="http://schemas.microsoft.com/office/drawing/2014/main" id="{94F0A352-649E-4AF3-9093-C1B6A6994B56}"/>
              </a:ext>
            </a:extLst>
          </p:cNvPr>
          <p:cNvSpPr txBox="1">
            <a:spLocks noGrp="1" noChangeArrowheads="1"/>
          </p:cNvSpPr>
          <p:nvPr/>
        </p:nvSpPr>
        <p:spPr bwMode="auto">
          <a:xfrm>
            <a:off x="3935413" y="8758238"/>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B2868A4-9A20-47BA-A9ED-4939EE3458B7}" type="slidenum">
              <a:rPr lang="en-US" altLang="en-US"/>
              <a:pPr algn="r" eaLnBrk="1" hangingPunct="1">
                <a:spcBef>
                  <a:spcPct val="0"/>
                </a:spcBef>
              </a:pPr>
              <a:t>19</a:t>
            </a:fld>
            <a:endParaRPr lang="en-US" altLang="en-US"/>
          </a:p>
        </p:txBody>
      </p:sp>
      <p:sp>
        <p:nvSpPr>
          <p:cNvPr id="84996" name="Rectangle 2">
            <a:extLst>
              <a:ext uri="{FF2B5EF4-FFF2-40B4-BE49-F238E27FC236}">
                <a16:creationId xmlns:a16="http://schemas.microsoft.com/office/drawing/2014/main" id="{42589155-A04F-4237-9D7E-E517BA180992}"/>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id="{A046D52D-703F-4CCF-9539-B9195C8D5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400" dirty="0"/>
              <a:t>Darryl:</a:t>
            </a:r>
          </a:p>
          <a:p>
            <a:pPr eaLnBrk="1" hangingPunct="1">
              <a:buClrTx/>
              <a:buSzTx/>
              <a:buFont typeface="Wingdings" panose="05000000000000000000" pitchFamily="2" charset="2"/>
              <a:buNone/>
              <a:defRPr/>
            </a:pPr>
            <a:endParaRPr lang="en-US" alt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502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1AFE45A-6DC7-4EC4-AE99-D2A8B2B41D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200">
                <a:solidFill>
                  <a:schemeClr val="tx1"/>
                </a:solidFill>
                <a:latin typeface="Arial" panose="020B0604020202020204" pitchFamily="34" charset="0"/>
              </a:defRPr>
            </a:lvl1pPr>
            <a:lvl2pPr marL="742950" indent="-285750" defTabSz="923925">
              <a:defRPr sz="3200">
                <a:solidFill>
                  <a:schemeClr val="tx1"/>
                </a:solidFill>
                <a:latin typeface="Arial" panose="020B0604020202020204" pitchFamily="34" charset="0"/>
              </a:defRPr>
            </a:lvl2pPr>
            <a:lvl3pPr marL="1143000" indent="-228600" defTabSz="923925">
              <a:defRPr sz="3200">
                <a:solidFill>
                  <a:schemeClr val="tx1"/>
                </a:solidFill>
                <a:latin typeface="Arial" panose="020B0604020202020204" pitchFamily="34" charset="0"/>
              </a:defRPr>
            </a:lvl3pPr>
            <a:lvl4pPr marL="1600200" indent="-228600" defTabSz="923925">
              <a:defRPr sz="3200">
                <a:solidFill>
                  <a:schemeClr val="tx1"/>
                </a:solidFill>
                <a:latin typeface="Arial" panose="020B0604020202020204" pitchFamily="34" charset="0"/>
              </a:defRPr>
            </a:lvl4pPr>
            <a:lvl5pPr marL="2057400" indent="-228600" defTabSz="923925">
              <a:defRPr sz="32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3200">
                <a:solidFill>
                  <a:schemeClr val="tx1"/>
                </a:solidFill>
                <a:latin typeface="Arial" panose="020B0604020202020204" pitchFamily="34" charset="0"/>
              </a:defRPr>
            </a:lvl9pPr>
          </a:lstStyle>
          <a:p>
            <a:fld id="{0E29D483-60CF-4FC4-988A-859B38170A9E}" type="slidenum">
              <a:rPr lang="en-US" altLang="en-US" sz="1200" smtClean="0"/>
              <a:pPr/>
              <a:t>20</a:t>
            </a:fld>
            <a:endParaRPr lang="en-US" altLang="en-US" sz="1200"/>
          </a:p>
        </p:txBody>
      </p:sp>
      <p:sp>
        <p:nvSpPr>
          <p:cNvPr id="84995" name="Rectangle 7">
            <a:extLst>
              <a:ext uri="{FF2B5EF4-FFF2-40B4-BE49-F238E27FC236}">
                <a16:creationId xmlns:a16="http://schemas.microsoft.com/office/drawing/2014/main" id="{94F0A352-649E-4AF3-9093-C1B6A6994B56}"/>
              </a:ext>
            </a:extLst>
          </p:cNvPr>
          <p:cNvSpPr txBox="1">
            <a:spLocks noGrp="1" noChangeArrowheads="1"/>
          </p:cNvSpPr>
          <p:nvPr/>
        </p:nvSpPr>
        <p:spPr bwMode="auto">
          <a:xfrm>
            <a:off x="3935413" y="8758238"/>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B2868A4-9A20-47BA-A9ED-4939EE3458B7}" type="slidenum">
              <a:rPr lang="en-US" altLang="en-US"/>
              <a:pPr algn="r" eaLnBrk="1" hangingPunct="1">
                <a:spcBef>
                  <a:spcPct val="0"/>
                </a:spcBef>
              </a:pPr>
              <a:t>20</a:t>
            </a:fld>
            <a:endParaRPr lang="en-US" altLang="en-US"/>
          </a:p>
        </p:txBody>
      </p:sp>
      <p:sp>
        <p:nvSpPr>
          <p:cNvPr id="84996" name="Rectangle 2">
            <a:extLst>
              <a:ext uri="{FF2B5EF4-FFF2-40B4-BE49-F238E27FC236}">
                <a16:creationId xmlns:a16="http://schemas.microsoft.com/office/drawing/2014/main" id="{42589155-A04F-4237-9D7E-E517BA180992}"/>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id="{A046D52D-703F-4CCF-9539-B9195C8D5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3600" b="1" dirty="0">
                <a:solidFill>
                  <a:srgbClr val="40403D"/>
                </a:solidFill>
                <a:effectLst/>
                <a:latin typeface="Tahoma" panose="020B0604030504040204" pitchFamily="34" charset="0"/>
              </a:rPr>
              <a:t>Eligible Patients</a:t>
            </a:r>
          </a:p>
          <a:p>
            <a:pPr algn="l"/>
            <a:endParaRPr lang="en-US" sz="3600" b="0" i="0" dirty="0">
              <a:solidFill>
                <a:srgbClr val="262524"/>
              </a:solidFill>
              <a:effectLst/>
              <a:latin typeface="Arial" panose="020B0604020202020204" pitchFamily="34" charset="0"/>
            </a:endParaRPr>
          </a:p>
          <a:p>
            <a:pPr algn="l"/>
            <a:r>
              <a:rPr lang="en-US" sz="3600" b="0" i="0" dirty="0">
                <a:solidFill>
                  <a:srgbClr val="262524"/>
                </a:solidFill>
                <a:effectLst/>
                <a:latin typeface="Arial" panose="020B0604020202020204" pitchFamily="34" charset="0"/>
              </a:rPr>
              <a:t>A condition of NDMS coverage is that the patient is transported via Federal assets, processed through a Federal Coordinating Center (FCC), and referred to facilities or practitioners for definitive medical care. The NDMS tracks all NDMS federal patients who are transported via Federal assets and thus, are eligible for coverage under this program.</a:t>
            </a:r>
            <a:br>
              <a:rPr lang="en-US" sz="3600" b="0" i="0" dirty="0">
                <a:solidFill>
                  <a:srgbClr val="262524"/>
                </a:solidFill>
                <a:effectLst/>
                <a:latin typeface="Arial" panose="020B0604020202020204" pitchFamily="34" charset="0"/>
              </a:rPr>
            </a:br>
            <a:br>
              <a:rPr lang="en-US" sz="3600" b="0" i="0" dirty="0">
                <a:solidFill>
                  <a:srgbClr val="262524"/>
                </a:solidFill>
                <a:effectLst/>
                <a:latin typeface="Arial" panose="020B0604020202020204" pitchFamily="34" charset="0"/>
              </a:rPr>
            </a:br>
            <a:r>
              <a:rPr lang="en-US" sz="3600" b="0" i="0" dirty="0">
                <a:solidFill>
                  <a:srgbClr val="262524"/>
                </a:solidFill>
                <a:effectLst/>
                <a:latin typeface="Arial" panose="020B0604020202020204" pitchFamily="34" charset="0"/>
              </a:rPr>
              <a:t>Authorized emergency response and disaster relief personnel responding to the public health emergency who suffer injuries or illnesses are also eligible for NDMS Definitive Care coverage.</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400" dirty="0"/>
          </a:p>
          <a:p>
            <a:pPr eaLnBrk="1" hangingPunct="1">
              <a:buClrTx/>
              <a:buSzTx/>
              <a:buFont typeface="Wingdings" panose="05000000000000000000" pitchFamily="2" charset="2"/>
              <a:buNone/>
              <a:defRPr/>
            </a:pPr>
            <a:endParaRPr lang="en-US" alt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5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algn="l"/>
            <a:r>
              <a:rPr lang="en-US" sz="3200" b="1" dirty="0">
                <a:solidFill>
                  <a:srgbClr val="333333"/>
                </a:solidFill>
                <a:effectLst/>
                <a:latin typeface="Tahoma" panose="020B0604030504040204" pitchFamily="34" charset="0"/>
              </a:rPr>
              <a:t>Patient Eligibility and Coverage Guidelines</a:t>
            </a:r>
          </a:p>
          <a:p>
            <a:pPr algn="l"/>
            <a:endParaRPr lang="en-US" b="1" i="0" dirty="0">
              <a:solidFill>
                <a:srgbClr val="0072C6"/>
              </a:solidFill>
              <a:effectLst/>
              <a:latin typeface="Tahoma" panose="020B0604030504040204" pitchFamily="34" charset="0"/>
            </a:endParaRPr>
          </a:p>
          <a:p>
            <a:pPr algn="l"/>
            <a:r>
              <a:rPr lang="en-US" b="1" i="0" dirty="0">
                <a:solidFill>
                  <a:srgbClr val="0072C6"/>
                </a:solidFill>
                <a:effectLst/>
                <a:latin typeface="Tahoma" panose="020B0604030504040204" pitchFamily="34" charset="0"/>
              </a:rPr>
              <a:t>NDMS Definitive Care Reimbursement Program</a:t>
            </a:r>
            <a:br>
              <a:rPr lang="en-US" b="1" i="0" dirty="0">
                <a:solidFill>
                  <a:srgbClr val="0072C6"/>
                </a:solidFill>
                <a:effectLst/>
                <a:latin typeface="Tahoma" panose="020B0604030504040204" pitchFamily="34" charset="0"/>
              </a:rPr>
            </a:br>
            <a:endParaRPr lang="en-US" b="1" i="0" dirty="0">
              <a:solidFill>
                <a:srgbClr val="0072C6"/>
              </a:solidFill>
              <a:effectLst/>
              <a:latin typeface="Tahoma" panose="020B0604030504040204" pitchFamily="34" charset="0"/>
            </a:endParaRPr>
          </a:p>
          <a:p>
            <a:pPr algn="l"/>
            <a:r>
              <a:rPr lang="en-US" b="1" i="0" dirty="0">
                <a:solidFill>
                  <a:srgbClr val="40403D"/>
                </a:solidFill>
                <a:effectLst/>
                <a:latin typeface="Tahoma" panose="020B0604030504040204" pitchFamily="34" charset="0"/>
              </a:rPr>
              <a:t>Eligible Patients</a:t>
            </a:r>
          </a:p>
          <a:p>
            <a:pPr algn="l"/>
            <a:r>
              <a:rPr lang="en-US" b="0" i="0" dirty="0">
                <a:solidFill>
                  <a:srgbClr val="262524"/>
                </a:solidFill>
                <a:effectLst/>
                <a:latin typeface="Arial" panose="020B0604020202020204" pitchFamily="34" charset="0"/>
              </a:rPr>
              <a:t>A condition of NDMS coverage is that the patient is transported via Federal assets, processed through a Federal Coordinating Center (FCC), and referred to facilities or practitioners for definitive medical care. The NDMS tracks all NDMS federal patients who are transported via Federal assets and thus, are eligible for coverage under this program.</a:t>
            </a:r>
            <a:br>
              <a:rPr lang="en-US" b="0" i="0" dirty="0">
                <a:solidFill>
                  <a:srgbClr val="262524"/>
                </a:solidFill>
                <a:effectLst/>
                <a:latin typeface="Arial" panose="020B0604020202020204" pitchFamily="34" charset="0"/>
              </a:rPr>
            </a:br>
            <a:br>
              <a:rPr lang="en-US" b="0" i="0" dirty="0">
                <a:solidFill>
                  <a:srgbClr val="262524"/>
                </a:solidFill>
                <a:effectLst/>
                <a:latin typeface="Arial" panose="020B0604020202020204" pitchFamily="34" charset="0"/>
              </a:rPr>
            </a:br>
            <a:r>
              <a:rPr lang="en-US" b="0" i="0" dirty="0">
                <a:solidFill>
                  <a:srgbClr val="262524"/>
                </a:solidFill>
                <a:effectLst/>
                <a:latin typeface="Arial" panose="020B0604020202020204" pitchFamily="34" charset="0"/>
              </a:rPr>
              <a:t>Authorized emergency response and disaster relief personnel responding to the public health emergency who suffer injuries or illnesses are also eligible for NDMS Definitive Care coverage.</a:t>
            </a:r>
            <a:br>
              <a:rPr lang="en-US" b="0" i="0" dirty="0">
                <a:solidFill>
                  <a:srgbClr val="262524"/>
                </a:solidFill>
                <a:effectLst/>
                <a:latin typeface="Arial" panose="020B0604020202020204" pitchFamily="34" charset="0"/>
              </a:rPr>
            </a:br>
            <a:br>
              <a:rPr lang="en-US" b="0" i="0" dirty="0">
                <a:solidFill>
                  <a:srgbClr val="262524"/>
                </a:solidFill>
                <a:effectLst/>
                <a:latin typeface="Arial" panose="020B0604020202020204" pitchFamily="34" charset="0"/>
              </a:rPr>
            </a:br>
            <a:r>
              <a:rPr lang="en-US" sz="1200" b="1" i="0" dirty="0">
                <a:solidFill>
                  <a:srgbClr val="40403D"/>
                </a:solidFill>
                <a:effectLst/>
                <a:latin typeface="Tahoma" panose="020B0604030504040204" pitchFamily="34" charset="0"/>
              </a:rPr>
              <a:t>Covered Services</a:t>
            </a:r>
          </a:p>
          <a:p>
            <a:pPr algn="l"/>
            <a:r>
              <a:rPr lang="en-US" sz="1200" b="0" i="0" dirty="0">
                <a:solidFill>
                  <a:srgbClr val="262524"/>
                </a:solidFill>
                <a:effectLst/>
                <a:latin typeface="Arial" panose="020B0604020202020204" pitchFamily="34" charset="0"/>
              </a:rPr>
              <a:t>Generally, any medically necessary service which is authorized under Medicare Part A, Medicare Part B or a State’s Medicaid program is eligible for reimbursement as long as the NDMS federal patient sustained one of the following:</a:t>
            </a:r>
            <a:br>
              <a:rPr lang="en-US" sz="1200" b="0" i="0" dirty="0">
                <a:solidFill>
                  <a:srgbClr val="262524"/>
                </a:solidFill>
                <a:effectLst/>
                <a:latin typeface="Arial" panose="020B0604020202020204" pitchFamily="34" charset="0"/>
              </a:rPr>
            </a:br>
            <a:endParaRPr lang="en-US" sz="1200" b="0" i="0" dirty="0">
              <a:solidFill>
                <a:srgbClr val="262524"/>
              </a:solidFill>
              <a:effectLst/>
              <a:latin typeface="Arial" panose="020B0604020202020204" pitchFamily="34" charset="0"/>
            </a:endParaRPr>
          </a:p>
          <a:p>
            <a:pPr algn="l">
              <a:buFont typeface="Arial" panose="020B0604020202020204" pitchFamily="34" charset="0"/>
              <a:buChar char="•"/>
            </a:pPr>
            <a:r>
              <a:rPr lang="en-US" sz="1200" b="0" i="0" dirty="0">
                <a:solidFill>
                  <a:srgbClr val="262524"/>
                </a:solidFill>
                <a:effectLst/>
                <a:latin typeface="Arial" panose="020B0604020202020204" pitchFamily="34" charset="0"/>
              </a:rPr>
              <a:t>injuries or illnesses resulting directly from a specified public health emergency; or</a:t>
            </a:r>
          </a:p>
          <a:p>
            <a:pPr algn="l">
              <a:buFont typeface="Arial" panose="020B0604020202020204" pitchFamily="34" charset="0"/>
              <a:buChar char="•"/>
            </a:pPr>
            <a:r>
              <a:rPr lang="en-US" sz="1200" b="0" i="0" dirty="0">
                <a:solidFill>
                  <a:srgbClr val="262524"/>
                </a:solidFill>
                <a:effectLst/>
                <a:latin typeface="Arial" panose="020B0604020202020204" pitchFamily="34" charset="0"/>
              </a:rPr>
              <a:t>injuries, illnesses and conditions requiring essential medical services necessary to maintain a reasonable level of health temporarily not available as a result of the public health emergency; or</a:t>
            </a:r>
          </a:p>
          <a:p>
            <a:pPr algn="l">
              <a:buFont typeface="Arial" panose="020B0604020202020204" pitchFamily="34" charset="0"/>
              <a:buChar char="•"/>
            </a:pPr>
            <a:r>
              <a:rPr lang="en-US" sz="1200" b="0" i="0" dirty="0">
                <a:solidFill>
                  <a:srgbClr val="262524"/>
                </a:solidFill>
                <a:effectLst/>
                <a:latin typeface="Arial" panose="020B0604020202020204" pitchFamily="34" charset="0"/>
              </a:rPr>
              <a:t>injuries or illnesses affecting authorized emergency response and disaster relief personnel responding to the public health emergency.</a:t>
            </a:r>
            <a:endParaRPr lang="en-US" altLang="en-US" sz="1200" dirty="0">
              <a:solidFill>
                <a:schemeClr val="tx1"/>
              </a:solidFill>
              <a:latin typeface="Times New Roman" panose="02020603050405020304" pitchFamily="18" charset="0"/>
              <a:cs typeface="Times New Roman" panose="02020603050405020304" pitchFamily="18" charset="0"/>
            </a:endParaRPr>
          </a:p>
          <a:p>
            <a:pPr algn="l"/>
            <a:endParaRPr lang="en-US" b="0" i="0" dirty="0">
              <a:solidFill>
                <a:srgbClr val="262524"/>
              </a:solidFill>
              <a:effectLst/>
              <a:latin typeface="Arial" panose="020B0604020202020204" pitchFamily="34" charset="0"/>
            </a:endParaRPr>
          </a:p>
          <a:p>
            <a:pPr algn="l"/>
            <a:r>
              <a:rPr lang="en-US" b="1" i="0" dirty="0">
                <a:solidFill>
                  <a:srgbClr val="40403D"/>
                </a:solidFill>
                <a:effectLst/>
                <a:latin typeface="Tahoma" panose="020B0604030504040204" pitchFamily="34" charset="0"/>
              </a:rPr>
              <a:t>Coverage Period</a:t>
            </a:r>
          </a:p>
          <a:p>
            <a:pPr algn="l"/>
            <a:r>
              <a:rPr lang="en-US" b="0" i="0" dirty="0">
                <a:solidFill>
                  <a:srgbClr val="262524"/>
                </a:solidFill>
                <a:effectLst/>
                <a:latin typeface="Arial" panose="020B0604020202020204" pitchFamily="34" charset="0"/>
              </a:rPr>
              <a:t>The NDMS Definitive Care Reimbursement Program coverage ends when one or more of the following conditions is met:</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buFont typeface="Arial" panose="020B0604020202020204" pitchFamily="34" charset="0"/>
              <a:buChar char="•"/>
            </a:pPr>
            <a:r>
              <a:rPr lang="en-US" b="0" i="0" dirty="0">
                <a:solidFill>
                  <a:srgbClr val="262524"/>
                </a:solidFill>
                <a:effectLst/>
                <a:latin typeface="Arial" panose="020B0604020202020204" pitchFamily="34" charset="0"/>
              </a:rPr>
              <a:t>the patient’s medically indicated treatment ends (maximum reimbursable duration of 30 days);</a:t>
            </a:r>
          </a:p>
          <a:p>
            <a:pPr algn="l">
              <a:buFont typeface="Arial" panose="020B0604020202020204" pitchFamily="34" charset="0"/>
              <a:buChar char="•"/>
            </a:pPr>
            <a:r>
              <a:rPr lang="en-US" b="0" i="0" dirty="0">
                <a:solidFill>
                  <a:srgbClr val="262524"/>
                </a:solidFill>
                <a:effectLst/>
                <a:latin typeface="Arial" panose="020B0604020202020204" pitchFamily="34" charset="0"/>
              </a:rPr>
              <a:t>the patient voluntarily refuses care;</a:t>
            </a:r>
          </a:p>
          <a:p>
            <a:pPr algn="l">
              <a:buFont typeface="Arial" panose="020B0604020202020204" pitchFamily="34" charset="0"/>
              <a:buChar char="•"/>
            </a:pPr>
            <a:r>
              <a:rPr lang="en-US" b="0" i="0" dirty="0">
                <a:solidFill>
                  <a:srgbClr val="262524"/>
                </a:solidFill>
                <a:effectLst/>
                <a:latin typeface="Arial" panose="020B0604020202020204" pitchFamily="34" charset="0"/>
              </a:rPr>
              <a:t>thirty calendar days have elapsed from the date of the patient’s evacuation/placement; or</a:t>
            </a:r>
          </a:p>
          <a:p>
            <a:pPr algn="l">
              <a:buFont typeface="Arial" panose="020B0604020202020204" pitchFamily="34" charset="0"/>
              <a:buChar char="•"/>
            </a:pPr>
            <a:r>
              <a:rPr lang="en-US" b="0" i="0" dirty="0">
                <a:solidFill>
                  <a:srgbClr val="262524"/>
                </a:solidFill>
                <a:effectLst/>
                <a:latin typeface="Arial" panose="020B0604020202020204" pitchFamily="34" charset="0"/>
              </a:rPr>
              <a:t>the patient is returned home or to the point of origin (or a fiscally comparable location) or to the patient’s destination of choice.</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br>
              <a:rPr lang="en-US" b="0" i="0" dirty="0">
                <a:solidFill>
                  <a:srgbClr val="262524"/>
                </a:solidFill>
                <a:effectLst/>
                <a:latin typeface="Arial" panose="020B0604020202020204" pitchFamily="34" charset="0"/>
              </a:rPr>
            </a:br>
            <a:r>
              <a:rPr lang="en-US" b="1" i="0" dirty="0">
                <a:solidFill>
                  <a:srgbClr val="40403D"/>
                </a:solidFill>
                <a:effectLst/>
                <a:latin typeface="Tahoma" panose="020B0604030504040204" pitchFamily="34" charset="0"/>
              </a:rPr>
              <a:t>Coordination of Benefit Guidelines</a:t>
            </a:r>
          </a:p>
          <a:p>
            <a:pPr algn="l"/>
            <a:r>
              <a:rPr lang="en-US" b="0" i="0" dirty="0">
                <a:solidFill>
                  <a:srgbClr val="262524"/>
                </a:solidFill>
                <a:effectLst/>
                <a:latin typeface="Arial" panose="020B0604020202020204" pitchFamily="34" charset="0"/>
              </a:rPr>
              <a:t>The NDMS Reimbursement Program will pay primary under the following circumstances:</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buFont typeface="Arial" panose="020B0604020202020204" pitchFamily="34" charset="0"/>
              <a:buChar char="•"/>
            </a:pPr>
            <a:r>
              <a:rPr lang="en-US" b="0" i="0" dirty="0">
                <a:solidFill>
                  <a:srgbClr val="262524"/>
                </a:solidFill>
                <a:effectLst/>
                <a:latin typeface="Arial" panose="020B0604020202020204" pitchFamily="34" charset="0"/>
              </a:rPr>
              <a:t>the patient is uninsured;</a:t>
            </a:r>
          </a:p>
          <a:p>
            <a:pPr algn="l">
              <a:buFont typeface="Arial" panose="020B0604020202020204" pitchFamily="34" charset="0"/>
              <a:buChar char="•"/>
            </a:pPr>
            <a:r>
              <a:rPr lang="en-US" b="0" i="0" dirty="0">
                <a:solidFill>
                  <a:srgbClr val="262524"/>
                </a:solidFill>
                <a:effectLst/>
                <a:latin typeface="Arial" panose="020B0604020202020204" pitchFamily="34" charset="0"/>
              </a:rPr>
              <a:t>the patient is covered only by Medicaid; or</a:t>
            </a:r>
          </a:p>
          <a:p>
            <a:pPr algn="l">
              <a:buFont typeface="Arial" panose="020B0604020202020204" pitchFamily="34" charset="0"/>
              <a:buChar char="•"/>
            </a:pPr>
            <a:r>
              <a:rPr lang="en-US" b="0" i="0" dirty="0">
                <a:solidFill>
                  <a:srgbClr val="262524"/>
                </a:solidFill>
                <a:effectLst/>
                <a:latin typeface="Arial" panose="020B0604020202020204" pitchFamily="34" charset="0"/>
              </a:rPr>
              <a:t>the patient is only covered by other state or local payer of last resort.</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br>
              <a:rPr lang="en-US" b="0" i="0" dirty="0">
                <a:solidFill>
                  <a:srgbClr val="262524"/>
                </a:solidFill>
                <a:effectLst/>
                <a:latin typeface="Arial" panose="020B0604020202020204" pitchFamily="34" charset="0"/>
              </a:rPr>
            </a:br>
            <a:r>
              <a:rPr lang="en-US" b="1" i="0" dirty="0">
                <a:solidFill>
                  <a:srgbClr val="262524"/>
                </a:solidFill>
                <a:effectLst/>
                <a:latin typeface="Arial" panose="020B0604020202020204" pitchFamily="34" charset="0"/>
              </a:rPr>
              <a:t>Note:</a:t>
            </a:r>
            <a:r>
              <a:rPr lang="en-US" b="0" i="0" dirty="0">
                <a:solidFill>
                  <a:srgbClr val="262524"/>
                </a:solidFill>
                <a:effectLst/>
                <a:latin typeface="Arial" panose="020B0604020202020204" pitchFamily="34" charset="0"/>
              </a:rPr>
              <a:t> the NDMS Definitive Care Reimbursement Program does not supersede contracts that providers have with other payers which require the payer’s reimbursement be accepted as payment in full (also referred to as “Assignment”). In these cases where the provider has agreed to accept Assignment from another payer, the NDMS Definitive Care Reimbursement Program will not make any secondary payments.</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br>
              <a:rPr lang="en-US" b="0" i="0" dirty="0">
                <a:solidFill>
                  <a:srgbClr val="262524"/>
                </a:solidFill>
                <a:effectLst/>
                <a:latin typeface="Arial" panose="020B0604020202020204" pitchFamily="34" charset="0"/>
              </a:rPr>
            </a:br>
            <a:r>
              <a:rPr lang="en-US" b="0" i="0" dirty="0">
                <a:solidFill>
                  <a:srgbClr val="262524"/>
                </a:solidFill>
                <a:effectLst/>
                <a:latin typeface="Arial" panose="020B0604020202020204" pitchFamily="34" charset="0"/>
              </a:rPr>
              <a:t>The NDMS Definitive Care Reimbursement Program will make no primary or secondary payments for patients with:</a:t>
            </a:r>
          </a:p>
          <a:p>
            <a:pPr algn="l">
              <a:buFont typeface="Arial" panose="020B0604020202020204" pitchFamily="34" charset="0"/>
              <a:buChar char="•"/>
            </a:pPr>
            <a:r>
              <a:rPr lang="en-US" b="0" i="0" dirty="0">
                <a:solidFill>
                  <a:srgbClr val="262524"/>
                </a:solidFill>
                <a:effectLst/>
                <a:latin typeface="Arial" panose="020B0604020202020204" pitchFamily="34" charset="0"/>
              </a:rPr>
              <a:t>TRICARE coverage.</a:t>
            </a:r>
          </a:p>
          <a:p>
            <a:pPr algn="l">
              <a:buFont typeface="Arial" panose="020B0604020202020204" pitchFamily="34" charset="0"/>
              <a:buChar char="•"/>
            </a:pPr>
            <a:r>
              <a:rPr lang="en-US" b="0" i="0" dirty="0">
                <a:solidFill>
                  <a:srgbClr val="262524"/>
                </a:solidFill>
                <a:effectLst/>
                <a:latin typeface="Arial" panose="020B0604020202020204" pitchFamily="34" charset="0"/>
              </a:rPr>
              <a:t>Medicare coverage.</a:t>
            </a:r>
          </a:p>
          <a:p>
            <a:pPr algn="l">
              <a:buFont typeface="Arial" panose="020B0604020202020204" pitchFamily="34" charset="0"/>
              <a:buChar char="•"/>
            </a:pPr>
            <a:r>
              <a:rPr lang="en-US" b="0" i="0" dirty="0">
                <a:solidFill>
                  <a:srgbClr val="262524"/>
                </a:solidFill>
                <a:effectLst/>
                <a:latin typeface="Arial" panose="020B0604020202020204" pitchFamily="34" charset="0"/>
              </a:rPr>
              <a:t>Free care-eligible veterans treated in Veterans Affairs hospitals</a:t>
            </a:r>
          </a:p>
          <a:p>
            <a:endParaRPr lang="en-US"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21</a:t>
            </a:fld>
            <a:endParaRPr lang="en-US" dirty="0"/>
          </a:p>
        </p:txBody>
      </p:sp>
    </p:spTree>
    <p:extLst>
      <p:ext uri="{BB962C8B-B14F-4D97-AF65-F5344CB8AC3E}">
        <p14:creationId xmlns:p14="http://schemas.microsoft.com/office/powerpoint/2010/main" val="236549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1AFE45A-6DC7-4EC4-AE99-D2A8B2B41D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200">
                <a:solidFill>
                  <a:schemeClr val="tx1"/>
                </a:solidFill>
                <a:latin typeface="Arial" panose="020B0604020202020204" pitchFamily="34" charset="0"/>
              </a:defRPr>
            </a:lvl1pPr>
            <a:lvl2pPr marL="742950" indent="-285750" defTabSz="923925">
              <a:defRPr sz="3200">
                <a:solidFill>
                  <a:schemeClr val="tx1"/>
                </a:solidFill>
                <a:latin typeface="Arial" panose="020B0604020202020204" pitchFamily="34" charset="0"/>
              </a:defRPr>
            </a:lvl2pPr>
            <a:lvl3pPr marL="1143000" indent="-228600" defTabSz="923925">
              <a:defRPr sz="3200">
                <a:solidFill>
                  <a:schemeClr val="tx1"/>
                </a:solidFill>
                <a:latin typeface="Arial" panose="020B0604020202020204" pitchFamily="34" charset="0"/>
              </a:defRPr>
            </a:lvl3pPr>
            <a:lvl4pPr marL="1600200" indent="-228600" defTabSz="923925">
              <a:defRPr sz="3200">
                <a:solidFill>
                  <a:schemeClr val="tx1"/>
                </a:solidFill>
                <a:latin typeface="Arial" panose="020B0604020202020204" pitchFamily="34" charset="0"/>
              </a:defRPr>
            </a:lvl4pPr>
            <a:lvl5pPr marL="2057400" indent="-228600" defTabSz="923925">
              <a:defRPr sz="32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3200">
                <a:solidFill>
                  <a:schemeClr val="tx1"/>
                </a:solidFill>
                <a:latin typeface="Arial" panose="020B0604020202020204" pitchFamily="34" charset="0"/>
              </a:defRPr>
            </a:lvl9pPr>
          </a:lstStyle>
          <a:p>
            <a:fld id="{0E29D483-60CF-4FC4-988A-859B38170A9E}" type="slidenum">
              <a:rPr lang="en-US" altLang="en-US" sz="1200" smtClean="0"/>
              <a:pPr/>
              <a:t>22</a:t>
            </a:fld>
            <a:endParaRPr lang="en-US" altLang="en-US" sz="1200"/>
          </a:p>
        </p:txBody>
      </p:sp>
      <p:sp>
        <p:nvSpPr>
          <p:cNvPr id="84995" name="Rectangle 7">
            <a:extLst>
              <a:ext uri="{FF2B5EF4-FFF2-40B4-BE49-F238E27FC236}">
                <a16:creationId xmlns:a16="http://schemas.microsoft.com/office/drawing/2014/main" id="{94F0A352-649E-4AF3-9093-C1B6A6994B56}"/>
              </a:ext>
            </a:extLst>
          </p:cNvPr>
          <p:cNvSpPr txBox="1">
            <a:spLocks noGrp="1" noChangeArrowheads="1"/>
          </p:cNvSpPr>
          <p:nvPr/>
        </p:nvSpPr>
        <p:spPr bwMode="auto">
          <a:xfrm>
            <a:off x="3935413" y="8758238"/>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B2868A4-9A20-47BA-A9ED-4939EE3458B7}" type="slidenum">
              <a:rPr lang="en-US" altLang="en-US"/>
              <a:pPr algn="r" eaLnBrk="1" hangingPunct="1">
                <a:spcBef>
                  <a:spcPct val="0"/>
                </a:spcBef>
              </a:pPr>
              <a:t>22</a:t>
            </a:fld>
            <a:endParaRPr lang="en-US" altLang="en-US"/>
          </a:p>
        </p:txBody>
      </p:sp>
      <p:sp>
        <p:nvSpPr>
          <p:cNvPr id="84996" name="Rectangle 2">
            <a:extLst>
              <a:ext uri="{FF2B5EF4-FFF2-40B4-BE49-F238E27FC236}">
                <a16:creationId xmlns:a16="http://schemas.microsoft.com/office/drawing/2014/main" id="{42589155-A04F-4237-9D7E-E517BA180992}"/>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id="{A046D52D-703F-4CCF-9539-B9195C8D5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400" b="1" i="0" dirty="0">
                <a:solidFill>
                  <a:srgbClr val="40403D"/>
                </a:solidFill>
                <a:effectLst/>
                <a:latin typeface="Tahoma" panose="020B0604030504040204" pitchFamily="34" charset="0"/>
              </a:rPr>
              <a:t>Covered Services</a:t>
            </a:r>
          </a:p>
          <a:p>
            <a:pPr algn="l"/>
            <a:r>
              <a:rPr lang="en-US" sz="2400" b="0" i="0" dirty="0">
                <a:solidFill>
                  <a:srgbClr val="262524"/>
                </a:solidFill>
                <a:effectLst/>
                <a:latin typeface="Arial" panose="020B0604020202020204" pitchFamily="34" charset="0"/>
              </a:rPr>
              <a:t>Generally, any medically necessary service which is authorized under Medicare Part A, Medicare Part B or a State’s Medicaid program is eligible for reimbursement as long as the NDMS federal patient sustained one of the following:</a:t>
            </a:r>
            <a:br>
              <a:rPr lang="en-US" sz="2400" b="0" i="0" dirty="0">
                <a:solidFill>
                  <a:srgbClr val="262524"/>
                </a:solidFill>
                <a:effectLst/>
                <a:latin typeface="Arial" panose="020B0604020202020204" pitchFamily="34" charset="0"/>
              </a:rPr>
            </a:br>
            <a:endParaRPr lang="en-US" sz="2400" b="0" i="0" dirty="0">
              <a:solidFill>
                <a:srgbClr val="262524"/>
              </a:solidFill>
              <a:effectLst/>
              <a:latin typeface="Arial" panose="020B0604020202020204" pitchFamily="34" charset="0"/>
            </a:endParaRPr>
          </a:p>
          <a:p>
            <a:pPr algn="l">
              <a:buFont typeface="Arial" panose="020B0604020202020204" pitchFamily="34" charset="0"/>
              <a:buChar char="•"/>
            </a:pPr>
            <a:r>
              <a:rPr lang="en-US" sz="2400" b="0" i="0" dirty="0">
                <a:solidFill>
                  <a:srgbClr val="262524"/>
                </a:solidFill>
                <a:effectLst/>
                <a:latin typeface="Arial" panose="020B0604020202020204" pitchFamily="34" charset="0"/>
              </a:rPr>
              <a:t>injuries or illnesses resulting directly from a specified public health emergency; or</a:t>
            </a:r>
          </a:p>
          <a:p>
            <a:pPr algn="l">
              <a:buFont typeface="Arial" panose="020B0604020202020204" pitchFamily="34" charset="0"/>
              <a:buChar char="•"/>
            </a:pPr>
            <a:r>
              <a:rPr lang="en-US" sz="2400" b="0" i="0" dirty="0">
                <a:solidFill>
                  <a:srgbClr val="262524"/>
                </a:solidFill>
                <a:effectLst/>
                <a:latin typeface="Arial" panose="020B0604020202020204" pitchFamily="34" charset="0"/>
              </a:rPr>
              <a:t>injuries, illnesses and conditions requiring essential medical services necessary to maintain a reasonable level of health temporarily not available as a result of the public health emergency; or</a:t>
            </a:r>
          </a:p>
          <a:p>
            <a:pPr algn="l">
              <a:buFont typeface="Arial" panose="020B0604020202020204" pitchFamily="34" charset="0"/>
              <a:buChar char="•"/>
            </a:pPr>
            <a:r>
              <a:rPr lang="en-US" sz="2400" b="0" i="0" dirty="0">
                <a:solidFill>
                  <a:srgbClr val="262524"/>
                </a:solidFill>
                <a:effectLst/>
                <a:latin typeface="Arial" panose="020B0604020202020204" pitchFamily="34" charset="0"/>
              </a:rPr>
              <a:t>injuries or illnesses affecting authorized emergency response and disaster relief personnel responding to the public health emergency.</a:t>
            </a:r>
            <a:endParaRPr lang="en-US" alt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821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7756D74-3D7E-412F-9A87-EAE685A7973A}" type="slidenum">
              <a:rPr lang="en-US" smtClean="0"/>
              <a:pPr/>
              <a:t>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b="1" dirty="0"/>
              <a:t>BACKGROUND </a:t>
            </a:r>
          </a:p>
          <a:p>
            <a:endParaRPr lang="en-US" dirty="0"/>
          </a:p>
          <a:p>
            <a:pPr marL="228600" indent="-228600">
              <a:buAutoNum type="alphaLcPeriod"/>
            </a:pPr>
            <a:r>
              <a:rPr lang="en-US" dirty="0"/>
              <a:t> The National Disaster Medical System. In 1984, the Department of Health and Human Services (HHS), DoD and the Federal Emergency Management Agency (FEMA) created the NDMS as a cooperative, asset-sharing partnership. VA joined the partnership in 1987 by signing a Memorandum of Agreement (MOA) with HHS, DoD and the Department of Homeland Security (DHS). NOTE: For more information on the NDMS MOA, see National Disaster Medical System Memorandum of Agreement Among the Departments of Health and Human Services (HHS), Veterans Affairs (VA), Defense (DoD), and Homeland Security (DHS), dated October 24, 2005 at https://dvagov.sharepoint.com/sites/VHAregprogs/EMSHG/PLN/FCC/default.aspx. NOTE: This is an internal VA website that is not available to the public.</a:t>
            </a:r>
          </a:p>
          <a:p>
            <a:pPr marL="0" indent="0" eaLnBrk="1" hangingPunct="1">
              <a:buNone/>
            </a:pPr>
            <a:endParaRPr lang="en-US" b="1" dirty="0"/>
          </a:p>
          <a:p>
            <a:pPr marL="0" indent="0" eaLnBrk="1" hangingPunct="1">
              <a:buNone/>
            </a:pPr>
            <a:endParaRPr lang="en-US" b="1" dirty="0"/>
          </a:p>
          <a:p>
            <a:pPr marL="0" indent="0" eaLnBrk="1" hangingPunct="1">
              <a:buNone/>
            </a:pPr>
            <a:r>
              <a:rPr lang="en-US" b="1" dirty="0"/>
              <a:t>The NDMS fulfills three main goals: </a:t>
            </a:r>
          </a:p>
          <a:p>
            <a:pPr marL="228600" indent="-228600" eaLnBrk="1" hangingPunct="1">
              <a:buAutoNum type="arabicParenBoth"/>
            </a:pPr>
            <a:endParaRPr lang="en-US" dirty="0"/>
          </a:p>
          <a:p>
            <a:pPr marL="228600" indent="-228600" eaLnBrk="1" hangingPunct="1">
              <a:buAutoNum type="arabicParenBoth"/>
            </a:pPr>
            <a:r>
              <a:rPr lang="en-US" dirty="0"/>
              <a:t>to provide supplemental health and medical assistance in domestic disasters at the request of State and local authorities;</a:t>
            </a:r>
          </a:p>
          <a:p>
            <a:pPr marL="228600" indent="-228600" eaLnBrk="1" hangingPunct="1">
              <a:buAutoNum type="arabicParenBoth"/>
            </a:pPr>
            <a:endParaRPr lang="en-US" dirty="0"/>
          </a:p>
          <a:p>
            <a:pPr marL="228600" indent="-228600" eaLnBrk="1" hangingPunct="1">
              <a:buAutoNum type="arabicParenBoth"/>
            </a:pPr>
            <a:r>
              <a:rPr lang="en-US" dirty="0"/>
              <a:t>to evacuate patients who cannot be cared for in the disaster area to designated locations elsewhere in the Nation; and </a:t>
            </a:r>
          </a:p>
          <a:p>
            <a:pPr marL="228600" indent="-228600" eaLnBrk="1" hangingPunct="1">
              <a:buAutoNum type="arabicParenBoth"/>
            </a:pPr>
            <a:endParaRPr lang="en-US" dirty="0"/>
          </a:p>
          <a:p>
            <a:pPr marL="228600" indent="-228600" eaLnBrk="1" hangingPunct="1">
              <a:buAutoNum type="arabicParenBoth"/>
            </a:pPr>
            <a:r>
              <a:rPr lang="en-US" dirty="0"/>
              <a:t>to provide a nationwide network of voluntary, pre identified, civilian health care facilities capable of providing definitive care for the victims of domestic disasters and military contingencies that exceed the capabilities of the affected local, State or Federal medical system.</a:t>
            </a:r>
          </a:p>
          <a:p>
            <a:pPr marL="0" indent="0" eaLnBrk="1" hangingPunct="1">
              <a:buNone/>
            </a:pPr>
            <a:endParaRPr lang="en-US" dirty="0"/>
          </a:p>
          <a:p>
            <a:pPr marL="0" indent="0" eaLnBrk="1" hangingPunct="1">
              <a:buNone/>
            </a:pPr>
            <a:r>
              <a:rPr lang="en-US" b="1" dirty="0"/>
              <a:t>VHA participates in NDMS through VA medical facilities designated as FCCs</a:t>
            </a:r>
            <a:r>
              <a:rPr lang="en-US" dirty="0"/>
              <a:t>. FCCs receive, triage, stage, track and coordinate transport for civilian patients relocated to NDMS-participating medical facilities capable of providing the required definitive care. </a:t>
            </a:r>
          </a:p>
        </p:txBody>
      </p:sp>
    </p:spTree>
    <p:extLst>
      <p:ext uri="{BB962C8B-B14F-4D97-AF65-F5344CB8AC3E}">
        <p14:creationId xmlns:p14="http://schemas.microsoft.com/office/powerpoint/2010/main" val="1627247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57A73C78-F71C-4C0A-A689-AC882B53A2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200">
                <a:solidFill>
                  <a:schemeClr val="tx1"/>
                </a:solidFill>
                <a:latin typeface="Arial" panose="020B0604020202020204" pitchFamily="34" charset="0"/>
              </a:defRPr>
            </a:lvl1pPr>
            <a:lvl2pPr marL="742950" indent="-285750" defTabSz="923925">
              <a:defRPr sz="3200">
                <a:solidFill>
                  <a:schemeClr val="tx1"/>
                </a:solidFill>
                <a:latin typeface="Arial" panose="020B0604020202020204" pitchFamily="34" charset="0"/>
              </a:defRPr>
            </a:lvl2pPr>
            <a:lvl3pPr marL="1143000" indent="-228600" defTabSz="923925">
              <a:defRPr sz="3200">
                <a:solidFill>
                  <a:schemeClr val="tx1"/>
                </a:solidFill>
                <a:latin typeface="Arial" panose="020B0604020202020204" pitchFamily="34" charset="0"/>
              </a:defRPr>
            </a:lvl3pPr>
            <a:lvl4pPr marL="1600200" indent="-228600" defTabSz="923925">
              <a:defRPr sz="3200">
                <a:solidFill>
                  <a:schemeClr val="tx1"/>
                </a:solidFill>
                <a:latin typeface="Arial" panose="020B0604020202020204" pitchFamily="34" charset="0"/>
              </a:defRPr>
            </a:lvl4pPr>
            <a:lvl5pPr marL="2057400" indent="-228600" defTabSz="923925">
              <a:defRPr sz="32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3200">
                <a:solidFill>
                  <a:schemeClr val="tx1"/>
                </a:solidFill>
                <a:latin typeface="Arial" panose="020B0604020202020204" pitchFamily="34" charset="0"/>
              </a:defRPr>
            </a:lvl9pPr>
          </a:lstStyle>
          <a:p>
            <a:fld id="{25B1EBBD-5309-444B-89F3-0C3D86BD49FE}" type="slidenum">
              <a:rPr lang="en-US" altLang="en-US" sz="1200" smtClean="0"/>
              <a:pPr/>
              <a:t>23</a:t>
            </a:fld>
            <a:endParaRPr lang="en-US" altLang="en-US" sz="1200"/>
          </a:p>
        </p:txBody>
      </p:sp>
      <p:sp>
        <p:nvSpPr>
          <p:cNvPr id="94211" name="Rectangle 7">
            <a:extLst>
              <a:ext uri="{FF2B5EF4-FFF2-40B4-BE49-F238E27FC236}">
                <a16:creationId xmlns:a16="http://schemas.microsoft.com/office/drawing/2014/main" id="{49673B03-4662-488A-9D9A-C82221FDDBB6}"/>
              </a:ext>
            </a:extLst>
          </p:cNvPr>
          <p:cNvSpPr txBox="1">
            <a:spLocks noGrp="1" noChangeArrowheads="1"/>
          </p:cNvSpPr>
          <p:nvPr/>
        </p:nvSpPr>
        <p:spPr bwMode="auto">
          <a:xfrm>
            <a:off x="3935413" y="8758238"/>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DFC281B-8193-4FD1-8999-2DBDFE0CF76C}" type="slidenum">
              <a:rPr lang="en-US" altLang="en-US"/>
              <a:pPr algn="r" eaLnBrk="1" hangingPunct="1">
                <a:spcBef>
                  <a:spcPct val="0"/>
                </a:spcBef>
              </a:pPr>
              <a:t>23</a:t>
            </a:fld>
            <a:endParaRPr lang="en-US" altLang="en-US"/>
          </a:p>
        </p:txBody>
      </p:sp>
      <p:sp>
        <p:nvSpPr>
          <p:cNvPr id="94212" name="Rectangle 2">
            <a:extLst>
              <a:ext uri="{FF2B5EF4-FFF2-40B4-BE49-F238E27FC236}">
                <a16:creationId xmlns:a16="http://schemas.microsoft.com/office/drawing/2014/main" id="{AA9B95EA-CF93-45D5-B446-B6562437C0AC}"/>
              </a:ext>
            </a:extLst>
          </p:cNvPr>
          <p:cNvSpPr>
            <a:spLocks noGrp="1" noRot="1" noChangeAspect="1" noChangeArrowheads="1" noTextEdit="1"/>
          </p:cNvSpPr>
          <p:nvPr>
            <p:ph type="sldImg"/>
          </p:nvPr>
        </p:nvSpPr>
        <p:spPr>
          <a:ln/>
        </p:spPr>
      </p:sp>
      <p:sp>
        <p:nvSpPr>
          <p:cNvPr id="94213" name="Rectangle 3">
            <a:extLst>
              <a:ext uri="{FF2B5EF4-FFF2-40B4-BE49-F238E27FC236}">
                <a16:creationId xmlns:a16="http://schemas.microsoft.com/office/drawing/2014/main" id="{8CECA872-657D-4096-8DA1-DC5F3A364D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Darryl:</a:t>
            </a:r>
          </a:p>
        </p:txBody>
      </p:sp>
    </p:spTree>
    <p:extLst>
      <p:ext uri="{BB962C8B-B14F-4D97-AF65-F5344CB8AC3E}">
        <p14:creationId xmlns:p14="http://schemas.microsoft.com/office/powerpoint/2010/main" val="1098087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Darryl:</a:t>
            </a:r>
          </a:p>
          <a:p>
            <a:endParaRPr lang="en-US"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24</a:t>
            </a:fld>
            <a:endParaRPr lang="en-US" dirty="0"/>
          </a:p>
        </p:txBody>
      </p:sp>
    </p:spTree>
    <p:extLst>
      <p:ext uri="{BB962C8B-B14F-4D97-AF65-F5344CB8AC3E}">
        <p14:creationId xmlns:p14="http://schemas.microsoft.com/office/powerpoint/2010/main" val="3026332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Darryl:</a:t>
            </a:r>
          </a:p>
          <a:p>
            <a:endParaRPr lang="en-US"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25</a:t>
            </a:fld>
            <a:endParaRPr lang="en-US" dirty="0"/>
          </a:p>
        </p:txBody>
      </p:sp>
    </p:spTree>
    <p:extLst>
      <p:ext uri="{BB962C8B-B14F-4D97-AF65-F5344CB8AC3E}">
        <p14:creationId xmlns:p14="http://schemas.microsoft.com/office/powerpoint/2010/main" val="1852763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2524"/>
                </a:solidFill>
                <a:effectLst/>
                <a:latin typeface="Arial" panose="020B0604020202020204" pitchFamily="34" charset="0"/>
              </a:rPr>
              <a:t>The NDMS Definitive Care Reimbursement Program will make no primary or secondary payments for patients with:</a:t>
            </a:r>
          </a:p>
          <a:p>
            <a:pPr algn="l"/>
            <a:endParaRPr lang="en-US" b="0" i="0" dirty="0">
              <a:solidFill>
                <a:srgbClr val="262524"/>
              </a:solidFill>
              <a:effectLst/>
              <a:latin typeface="Arial" panose="020B0604020202020204" pitchFamily="34" charset="0"/>
            </a:endParaRPr>
          </a:p>
          <a:p>
            <a:pPr algn="l">
              <a:buFont typeface="Arial" panose="020B0604020202020204" pitchFamily="34" charset="0"/>
              <a:buChar char="•"/>
            </a:pPr>
            <a:r>
              <a:rPr lang="en-US" b="0" i="0" dirty="0">
                <a:solidFill>
                  <a:srgbClr val="262524"/>
                </a:solidFill>
                <a:effectLst/>
                <a:latin typeface="Arial" panose="020B0604020202020204" pitchFamily="34" charset="0"/>
              </a:rPr>
              <a:t>TRICARE coverage.</a:t>
            </a:r>
          </a:p>
          <a:p>
            <a:pPr algn="l">
              <a:buFont typeface="Arial" panose="020B0604020202020204" pitchFamily="34" charset="0"/>
              <a:buChar char="•"/>
            </a:pPr>
            <a:endParaRPr lang="en-US" b="0" i="0" dirty="0">
              <a:solidFill>
                <a:srgbClr val="262524"/>
              </a:solidFill>
              <a:effectLst/>
              <a:latin typeface="Arial" panose="020B0604020202020204" pitchFamily="34" charset="0"/>
            </a:endParaRPr>
          </a:p>
          <a:p>
            <a:pPr algn="l">
              <a:buFont typeface="Arial" panose="020B0604020202020204" pitchFamily="34" charset="0"/>
              <a:buChar char="•"/>
            </a:pPr>
            <a:r>
              <a:rPr lang="en-US" b="0" i="0" dirty="0">
                <a:solidFill>
                  <a:srgbClr val="262524"/>
                </a:solidFill>
                <a:effectLst/>
                <a:latin typeface="Arial" panose="020B0604020202020204" pitchFamily="34" charset="0"/>
              </a:rPr>
              <a:t>Medicare coverage.</a:t>
            </a:r>
          </a:p>
          <a:p>
            <a:pPr algn="l">
              <a:buFont typeface="Arial" panose="020B0604020202020204" pitchFamily="34" charset="0"/>
              <a:buChar char="•"/>
            </a:pPr>
            <a:endParaRPr lang="en-US" b="0" i="0" dirty="0">
              <a:solidFill>
                <a:srgbClr val="262524"/>
              </a:solidFill>
              <a:effectLst/>
              <a:latin typeface="Arial" panose="020B0604020202020204" pitchFamily="34" charset="0"/>
            </a:endParaRPr>
          </a:p>
          <a:p>
            <a:pPr algn="l">
              <a:buFont typeface="Arial" panose="020B0604020202020204" pitchFamily="34" charset="0"/>
              <a:buChar char="•"/>
            </a:pPr>
            <a:r>
              <a:rPr lang="en-US" b="0" i="0" dirty="0">
                <a:solidFill>
                  <a:srgbClr val="262524"/>
                </a:solidFill>
                <a:effectLst/>
                <a:latin typeface="Arial" panose="020B0604020202020204" pitchFamily="34" charset="0"/>
              </a:rPr>
              <a:t>Free care-eligible veterans treated in Veterans Affairs hospitals</a:t>
            </a:r>
          </a:p>
          <a:p>
            <a:endParaRPr lang="en-US"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27</a:t>
            </a:fld>
            <a:endParaRPr lang="en-US" dirty="0"/>
          </a:p>
        </p:txBody>
      </p:sp>
    </p:spTree>
    <p:extLst>
      <p:ext uri="{BB962C8B-B14F-4D97-AF65-F5344CB8AC3E}">
        <p14:creationId xmlns:p14="http://schemas.microsoft.com/office/powerpoint/2010/main" val="3621993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333333"/>
                </a:solidFill>
                <a:effectLst/>
                <a:latin typeface="Tahoma" panose="020B0604030504040204" pitchFamily="34" charset="0"/>
              </a:rPr>
              <a:t>Claims Submission</a:t>
            </a:r>
          </a:p>
          <a:p>
            <a:pPr algn="l"/>
            <a:r>
              <a:rPr lang="en-US" b="1" i="0" dirty="0">
                <a:solidFill>
                  <a:srgbClr val="0072C6"/>
                </a:solidFill>
                <a:effectLst/>
                <a:latin typeface="Tahoma" panose="020B0604030504040204" pitchFamily="34" charset="0"/>
              </a:rPr>
              <a:t>NDMS Definitive Care Reimbursement Program</a:t>
            </a:r>
          </a:p>
          <a:p>
            <a:pPr algn="l"/>
            <a:r>
              <a:rPr lang="en-US" b="1" i="0" dirty="0">
                <a:solidFill>
                  <a:srgbClr val="40403D"/>
                </a:solidFill>
                <a:effectLst/>
                <a:latin typeface="Tahoma" panose="020B0604030504040204" pitchFamily="34" charset="0"/>
              </a:rPr>
              <a:t>Claim Formats</a:t>
            </a:r>
            <a:br>
              <a:rPr lang="en-US" b="1" i="0" dirty="0">
                <a:solidFill>
                  <a:srgbClr val="40403D"/>
                </a:solidFill>
                <a:effectLst/>
                <a:latin typeface="Tahoma" panose="020B0604030504040204" pitchFamily="34" charset="0"/>
              </a:rPr>
            </a:br>
            <a:endParaRPr lang="en-US" b="1" i="0" dirty="0">
              <a:solidFill>
                <a:srgbClr val="40403D"/>
              </a:solidFill>
              <a:effectLst/>
              <a:latin typeface="Tahoma" panose="020B0604030504040204" pitchFamily="34" charset="0"/>
            </a:endParaRPr>
          </a:p>
          <a:p>
            <a:pPr algn="l"/>
            <a:r>
              <a:rPr lang="en-US" b="0" i="0" dirty="0">
                <a:solidFill>
                  <a:srgbClr val="262524"/>
                </a:solidFill>
                <a:effectLst/>
                <a:latin typeface="Arial" panose="020B0604020202020204" pitchFamily="34" charset="0"/>
              </a:rPr>
              <a:t>When possible, providers should submit claims electronically via a claims clearinghouse service to payer code NDMSA (HHS NATIONAL DISASTER MEDICAL SYSTEM-APPRIO). For all electronic claims received, an electronic remittance advice will be returned which will make payment reconciliation more efficient for the provider.</a:t>
            </a:r>
            <a:br>
              <a:rPr lang="en-US" b="0" i="0" dirty="0">
                <a:solidFill>
                  <a:srgbClr val="262524"/>
                </a:solidFill>
                <a:effectLst/>
                <a:latin typeface="Arial" panose="020B0604020202020204" pitchFamily="34" charset="0"/>
              </a:rPr>
            </a:br>
            <a:br>
              <a:rPr lang="en-US" b="0" i="0" dirty="0">
                <a:solidFill>
                  <a:srgbClr val="262524"/>
                </a:solidFill>
                <a:effectLst/>
                <a:latin typeface="Arial" panose="020B0604020202020204" pitchFamily="34" charset="0"/>
              </a:rPr>
            </a:br>
            <a:r>
              <a:rPr lang="en-US" b="0" i="0" dirty="0">
                <a:solidFill>
                  <a:srgbClr val="262524"/>
                </a:solidFill>
                <a:effectLst/>
                <a:latin typeface="Arial" panose="020B0604020202020204" pitchFamily="34" charset="0"/>
              </a:rPr>
              <a:t>If needed or preferred, the program will continue to accept hard-copy claims as well. Hard-copy claims must be submitted to </a:t>
            </a:r>
            <a:r>
              <a:rPr lang="en-US" b="0" i="0" dirty="0" err="1">
                <a:solidFill>
                  <a:srgbClr val="262524"/>
                </a:solidFill>
                <a:effectLst/>
                <a:latin typeface="Arial" panose="020B0604020202020204" pitchFamily="34" charset="0"/>
              </a:rPr>
              <a:t>Apprio</a:t>
            </a:r>
            <a:r>
              <a:rPr lang="en-US" b="0" i="0" dirty="0">
                <a:solidFill>
                  <a:srgbClr val="262524"/>
                </a:solidFill>
                <a:effectLst/>
                <a:latin typeface="Arial" panose="020B0604020202020204" pitchFamily="34" charset="0"/>
              </a:rPr>
              <a:t> using industry standard pre-printed claim forms:</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buFont typeface="Arial" panose="020B0604020202020204" pitchFamily="34" charset="0"/>
              <a:buChar char="•"/>
            </a:pPr>
            <a:r>
              <a:rPr lang="en-US" b="0" i="0" dirty="0">
                <a:solidFill>
                  <a:srgbClr val="262524"/>
                </a:solidFill>
                <a:effectLst/>
                <a:latin typeface="Arial" panose="020B0604020202020204" pitchFamily="34" charset="0"/>
              </a:rPr>
              <a:t>Institutional claims must be submitted using the </a:t>
            </a:r>
            <a:r>
              <a:rPr lang="en-US" b="0" i="0" u="none" strike="noStrike" dirty="0">
                <a:solidFill>
                  <a:srgbClr val="0036DA"/>
                </a:solidFill>
                <a:effectLst/>
                <a:latin typeface="Arial" panose="020B0604020202020204" pitchFamily="34" charset="0"/>
                <a:hlinkClick r:id="rId3"/>
              </a:rPr>
              <a:t>CMS-1450 (UB-04) claim form</a:t>
            </a:r>
            <a:endParaRPr lang="en-US" b="0" i="0" dirty="0">
              <a:solidFill>
                <a:srgbClr val="262524"/>
              </a:solidFill>
              <a:effectLst/>
              <a:latin typeface="Arial" panose="020B0604020202020204" pitchFamily="34" charset="0"/>
            </a:endParaRPr>
          </a:p>
          <a:p>
            <a:pPr algn="l">
              <a:buFont typeface="Arial" panose="020B0604020202020204" pitchFamily="34" charset="0"/>
              <a:buChar char="•"/>
            </a:pPr>
            <a:r>
              <a:rPr lang="en-US" b="0" i="0" dirty="0">
                <a:solidFill>
                  <a:srgbClr val="262524"/>
                </a:solidFill>
                <a:effectLst/>
                <a:latin typeface="Arial" panose="020B0604020202020204" pitchFamily="34" charset="0"/>
              </a:rPr>
              <a:t>Professional claims must be submitted using the </a:t>
            </a:r>
            <a:r>
              <a:rPr lang="en-US" b="0" i="0" u="none" strike="noStrike" dirty="0">
                <a:solidFill>
                  <a:srgbClr val="0036DA"/>
                </a:solidFill>
                <a:effectLst/>
                <a:latin typeface="Arial" panose="020B0604020202020204" pitchFamily="34" charset="0"/>
                <a:hlinkClick r:id="rId4"/>
              </a:rPr>
              <a:t>CMS-1500 claim form</a:t>
            </a:r>
            <a:r>
              <a:rPr lang="en-US" b="0" i="0" dirty="0">
                <a:solidFill>
                  <a:srgbClr val="262524"/>
                </a:solidFill>
                <a:effectLst/>
                <a:latin typeface="Arial" panose="020B0604020202020204" pitchFamily="34" charset="0"/>
              </a:rPr>
              <a:t> </a:t>
            </a:r>
          </a:p>
          <a:p>
            <a:pPr algn="l">
              <a:buFont typeface="Arial" panose="020B0604020202020204" pitchFamily="34" charset="0"/>
              <a:buChar char="•"/>
            </a:pPr>
            <a:r>
              <a:rPr lang="en-US" b="0" i="0" dirty="0">
                <a:solidFill>
                  <a:srgbClr val="262524"/>
                </a:solidFill>
                <a:effectLst/>
                <a:latin typeface="Arial" panose="020B0604020202020204" pitchFamily="34" charset="0"/>
              </a:rPr>
              <a:t>Dental claims must be submitted using the </a:t>
            </a:r>
            <a:r>
              <a:rPr lang="en-US" b="0" i="0" u="none" strike="noStrike" dirty="0">
                <a:solidFill>
                  <a:srgbClr val="0036DA"/>
                </a:solidFill>
                <a:effectLst/>
                <a:latin typeface="Arial" panose="020B0604020202020204" pitchFamily="34" charset="0"/>
                <a:hlinkClick r:id="rId5"/>
              </a:rPr>
              <a:t>ADA Dental claim form</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r>
              <a:rPr lang="en-US" b="0" i="0" dirty="0">
                <a:solidFill>
                  <a:srgbClr val="262524"/>
                </a:solidFill>
                <a:effectLst/>
                <a:latin typeface="Arial" panose="020B0604020202020204" pitchFamily="34" charset="0"/>
              </a:rPr>
              <a:t>Secondary claims should be mailed to the program in hard-copy format along with a copy of the remittance advice or explanation of benefits document received from the primary payer.</a:t>
            </a:r>
            <a:br>
              <a:rPr lang="en-US" b="0" i="0" dirty="0">
                <a:solidFill>
                  <a:srgbClr val="262524"/>
                </a:solidFill>
                <a:effectLst/>
                <a:latin typeface="Arial" panose="020B0604020202020204" pitchFamily="34" charset="0"/>
              </a:rPr>
            </a:br>
            <a:br>
              <a:rPr lang="en-US" b="0" i="0" dirty="0">
                <a:solidFill>
                  <a:srgbClr val="262524"/>
                </a:solidFill>
                <a:effectLst/>
                <a:latin typeface="Arial" panose="020B0604020202020204" pitchFamily="34" charset="0"/>
              </a:rPr>
            </a:br>
            <a:r>
              <a:rPr lang="en-US" b="0" i="0" dirty="0">
                <a:solidFill>
                  <a:srgbClr val="262524"/>
                </a:solidFill>
                <a:effectLst/>
                <a:latin typeface="Arial" panose="020B0604020202020204" pitchFamily="34" charset="0"/>
              </a:rPr>
              <a:t>The National Provider Identifier (NPI) will be required. All claims will be reviewed for compliance with the National Correct Coding Initiative (NCCI) edits as required by the Centers for Medicare &amp; Medicaid Services (CMS).</a:t>
            </a:r>
            <a:br>
              <a:rPr lang="en-US" b="0" i="0" dirty="0">
                <a:solidFill>
                  <a:srgbClr val="262524"/>
                </a:solidFill>
                <a:effectLst/>
                <a:latin typeface="Arial" panose="020B0604020202020204" pitchFamily="34" charset="0"/>
              </a:rPr>
            </a:br>
            <a:br>
              <a:rPr lang="en-US" b="0" i="0" dirty="0">
                <a:solidFill>
                  <a:srgbClr val="262524"/>
                </a:solidFill>
                <a:effectLst/>
                <a:latin typeface="Arial" panose="020B0604020202020204" pitchFamily="34" charset="0"/>
              </a:rPr>
            </a:br>
            <a:r>
              <a:rPr lang="en-US" b="0" i="0" dirty="0">
                <a:solidFill>
                  <a:srgbClr val="262524"/>
                </a:solidFill>
                <a:effectLst/>
                <a:latin typeface="Arial" panose="020B0604020202020204" pitchFamily="34" charset="0"/>
              </a:rPr>
              <a:t>Mail hard-copy claims to: </a:t>
            </a:r>
            <a:r>
              <a:rPr lang="en-US" b="0" i="0" dirty="0" err="1">
                <a:solidFill>
                  <a:srgbClr val="262524"/>
                </a:solidFill>
                <a:effectLst/>
                <a:latin typeface="Arial" panose="020B0604020202020204" pitchFamily="34" charset="0"/>
              </a:rPr>
              <a:t>Apprio</a:t>
            </a:r>
            <a:r>
              <a:rPr lang="en-US" b="0" i="0" dirty="0">
                <a:solidFill>
                  <a:srgbClr val="262524"/>
                </a:solidFill>
                <a:effectLst/>
                <a:latin typeface="Arial" panose="020B0604020202020204" pitchFamily="34" charset="0"/>
              </a:rPr>
              <a:t> at 425 3rd Street, SW, Suite 600, Washington, DC 20024</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br>
              <a:rPr lang="en-US" b="0" i="0" dirty="0">
                <a:solidFill>
                  <a:srgbClr val="262524"/>
                </a:solidFill>
                <a:effectLst/>
                <a:latin typeface="Arial" panose="020B0604020202020204" pitchFamily="34" charset="0"/>
              </a:rPr>
            </a:br>
            <a:r>
              <a:rPr lang="en-US" b="1" i="0" dirty="0">
                <a:solidFill>
                  <a:srgbClr val="40403D"/>
                </a:solidFill>
                <a:effectLst/>
                <a:latin typeface="Tahoma" panose="020B0604030504040204" pitchFamily="34" charset="0"/>
              </a:rPr>
              <a:t>Claim Submission Quick Guide</a:t>
            </a:r>
          </a:p>
          <a:p>
            <a:pPr algn="l"/>
            <a:r>
              <a:rPr lang="en-US" b="0" i="0" dirty="0">
                <a:solidFill>
                  <a:srgbClr val="262524"/>
                </a:solidFill>
                <a:effectLst/>
                <a:latin typeface="Arial" panose="020B0604020202020204" pitchFamily="34" charset="0"/>
              </a:rPr>
              <a:t>The NDMS Definitive Care Reimbursement Program has compiled a </a:t>
            </a:r>
            <a:r>
              <a:rPr lang="en-US" b="0" i="0" u="none" strike="noStrike" dirty="0">
                <a:solidFill>
                  <a:srgbClr val="0036DA"/>
                </a:solidFill>
                <a:effectLst/>
                <a:latin typeface="Arial" panose="020B0604020202020204" pitchFamily="34" charset="0"/>
                <a:hlinkClick r:id="rId6"/>
              </a:rPr>
              <a:t>NDMS Claims Submission Quick Guide</a:t>
            </a:r>
            <a:r>
              <a:rPr lang="en-US" b="0" i="0" dirty="0">
                <a:solidFill>
                  <a:srgbClr val="262524"/>
                </a:solidFill>
                <a:effectLst/>
                <a:latin typeface="Arial" panose="020B0604020202020204" pitchFamily="34" charset="0"/>
              </a:rPr>
              <a:t> to assist claimants with the submission process. The guide provides benefit examples that are claim eligible and a claim submission checklist to follow when submitting a claim.</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br>
              <a:rPr lang="en-US" b="0" i="0" dirty="0">
                <a:solidFill>
                  <a:srgbClr val="262524"/>
                </a:solidFill>
                <a:effectLst/>
                <a:latin typeface="Arial" panose="020B0604020202020204" pitchFamily="34" charset="0"/>
              </a:rPr>
            </a:br>
            <a:r>
              <a:rPr lang="en-US" b="1" i="0" dirty="0">
                <a:solidFill>
                  <a:srgbClr val="40403D"/>
                </a:solidFill>
                <a:effectLst/>
                <a:latin typeface="Tahoma" panose="020B0604030504040204" pitchFamily="34" charset="0"/>
              </a:rPr>
              <a:t>Claim Submission Quick Deadline</a:t>
            </a:r>
          </a:p>
          <a:p>
            <a:pPr algn="l"/>
            <a:r>
              <a:rPr lang="en-US" b="0" i="0" dirty="0">
                <a:solidFill>
                  <a:srgbClr val="262524"/>
                </a:solidFill>
                <a:effectLst/>
                <a:latin typeface="Arial" panose="020B0604020202020204" pitchFamily="34" charset="0"/>
              </a:rPr>
              <a:t>The NDMS Definitive Reimbursement Program is currently not activated and is not accepting any claims.</a:t>
            </a:r>
          </a:p>
          <a:p>
            <a:pPr algn="l"/>
            <a:br>
              <a:rPr lang="en-US" b="0" i="0" dirty="0">
                <a:solidFill>
                  <a:srgbClr val="262524"/>
                </a:solidFill>
                <a:effectLst/>
                <a:latin typeface="Arial" panose="020B0604020202020204" pitchFamily="34" charset="0"/>
              </a:rPr>
            </a:br>
            <a:r>
              <a:rPr lang="en-US" b="1" i="0" dirty="0">
                <a:solidFill>
                  <a:srgbClr val="40403D"/>
                </a:solidFill>
                <a:effectLst/>
                <a:latin typeface="Tahoma" panose="020B0604030504040204" pitchFamily="34" charset="0"/>
              </a:rPr>
              <a:t>Copies of Medical Records for Inpatients</a:t>
            </a:r>
          </a:p>
          <a:p>
            <a:pPr algn="l"/>
            <a:r>
              <a:rPr lang="en-US" b="0" i="0" dirty="0">
                <a:solidFill>
                  <a:srgbClr val="262524"/>
                </a:solidFill>
                <a:effectLst/>
                <a:latin typeface="Arial" panose="020B0604020202020204" pitchFamily="34" charset="0"/>
              </a:rPr>
              <a:t>Please note that the NDMS may require copies of medical records for all patients who are admitted as inpatients by facilities in order to support their follow up utilization and efficacy studies.</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br>
              <a:rPr lang="en-US" b="0" i="0" dirty="0">
                <a:solidFill>
                  <a:srgbClr val="262524"/>
                </a:solidFill>
                <a:effectLst/>
                <a:latin typeface="Arial" panose="020B0604020202020204" pitchFamily="34" charset="0"/>
              </a:rPr>
            </a:br>
            <a:r>
              <a:rPr lang="en-US" b="1" i="0" dirty="0">
                <a:solidFill>
                  <a:srgbClr val="40403D"/>
                </a:solidFill>
                <a:effectLst/>
                <a:latin typeface="Tahoma" panose="020B0604030504040204" pitchFamily="34" charset="0"/>
              </a:rPr>
              <a:t>Appeals</a:t>
            </a:r>
          </a:p>
          <a:p>
            <a:pPr algn="l"/>
            <a:r>
              <a:rPr lang="en-US" b="0" i="0" dirty="0">
                <a:solidFill>
                  <a:srgbClr val="262524"/>
                </a:solidFill>
                <a:effectLst/>
                <a:latin typeface="Arial" panose="020B0604020202020204" pitchFamily="34" charset="0"/>
              </a:rPr>
              <a:t>In the event that a provider would like to appeal a claim adjudication decision or payment amount, the </a:t>
            </a:r>
            <a:r>
              <a:rPr lang="en-US" b="0" i="0" u="none" strike="noStrike" dirty="0">
                <a:solidFill>
                  <a:srgbClr val="0036DA"/>
                </a:solidFill>
                <a:effectLst/>
                <a:latin typeface="Arial" panose="020B0604020202020204" pitchFamily="34" charset="0"/>
                <a:hlinkClick r:id="rId7"/>
              </a:rPr>
              <a:t>NDMS Definitive Care Appeal form</a:t>
            </a:r>
            <a:r>
              <a:rPr lang="en-US" b="0" i="0" dirty="0">
                <a:solidFill>
                  <a:srgbClr val="262524"/>
                </a:solidFill>
                <a:effectLst/>
                <a:latin typeface="Arial" panose="020B0604020202020204" pitchFamily="34" charset="0"/>
              </a:rPr>
              <a:t> should be completed and submitted with all supporting documentation within 45 days of receipt of a remittance advice or claim denial notice from the program.</a:t>
            </a:r>
            <a:br>
              <a:rPr lang="en-US" b="0" i="0" dirty="0">
                <a:solidFill>
                  <a:srgbClr val="262524"/>
                </a:solidFill>
                <a:effectLst/>
                <a:latin typeface="Arial" panose="020B0604020202020204" pitchFamily="34" charset="0"/>
              </a:rPr>
            </a:br>
            <a:br>
              <a:rPr lang="en-US" b="0" i="0" dirty="0">
                <a:solidFill>
                  <a:srgbClr val="262524"/>
                </a:solidFill>
                <a:effectLst/>
                <a:latin typeface="Arial" panose="020B0604020202020204" pitchFamily="34" charset="0"/>
              </a:rPr>
            </a:br>
            <a:r>
              <a:rPr lang="en-US" b="0" i="0" dirty="0">
                <a:solidFill>
                  <a:srgbClr val="262524"/>
                </a:solidFill>
                <a:effectLst/>
                <a:latin typeface="Arial" panose="020B0604020202020204" pitchFamily="34" charset="0"/>
              </a:rPr>
              <a:t>Mail appeals to: </a:t>
            </a:r>
            <a:r>
              <a:rPr lang="en-US" b="0" i="0" dirty="0" err="1">
                <a:solidFill>
                  <a:srgbClr val="262524"/>
                </a:solidFill>
                <a:effectLst/>
                <a:latin typeface="Arial" panose="020B0604020202020204" pitchFamily="34" charset="0"/>
              </a:rPr>
              <a:t>Apprio</a:t>
            </a:r>
            <a:r>
              <a:rPr lang="en-US" b="0" i="0" dirty="0">
                <a:solidFill>
                  <a:srgbClr val="262524"/>
                </a:solidFill>
                <a:effectLst/>
                <a:latin typeface="Arial" panose="020B0604020202020204" pitchFamily="34" charset="0"/>
              </a:rPr>
              <a:t> at 425 3rd Street, SW, Suite 600, Washington, DC 20024 or fax them to: 202.892.7200.</a:t>
            </a:r>
            <a:br>
              <a:rPr lang="en-US" b="0" i="0" dirty="0">
                <a:solidFill>
                  <a:srgbClr val="262524"/>
                </a:solidFill>
                <a:effectLst/>
                <a:latin typeface="Arial" panose="020B0604020202020204" pitchFamily="34" charset="0"/>
              </a:rPr>
            </a:b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r>
              <a:rPr lang="en-US" b="1" i="0" dirty="0">
                <a:solidFill>
                  <a:srgbClr val="40403D"/>
                </a:solidFill>
                <a:effectLst/>
                <a:latin typeface="Tahoma" panose="020B0604030504040204" pitchFamily="34" charset="0"/>
              </a:rPr>
              <a:t>Appeals Submission Deadline</a:t>
            </a:r>
          </a:p>
          <a:p>
            <a:pPr algn="l"/>
            <a:r>
              <a:rPr lang="en-US" b="0" i="0" dirty="0">
                <a:solidFill>
                  <a:srgbClr val="262524"/>
                </a:solidFill>
                <a:effectLst/>
                <a:latin typeface="Arial" panose="020B0604020202020204" pitchFamily="34" charset="0"/>
              </a:rPr>
              <a:t>The deadline for filing an appeal is 45 days after receipt of the Explanation of Benefits from NDMS</a:t>
            </a:r>
          </a:p>
          <a:p>
            <a:endParaRPr lang="en-US"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28</a:t>
            </a:fld>
            <a:endParaRPr lang="en-US" dirty="0"/>
          </a:p>
        </p:txBody>
      </p:sp>
    </p:spTree>
    <p:extLst>
      <p:ext uri="{BB962C8B-B14F-4D97-AF65-F5344CB8AC3E}">
        <p14:creationId xmlns:p14="http://schemas.microsoft.com/office/powerpoint/2010/main" val="467903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0403D"/>
                </a:solidFill>
                <a:effectLst/>
                <a:latin typeface="Tahoma" panose="020B0604030504040204" pitchFamily="34" charset="0"/>
              </a:rPr>
              <a:t>Coverage Period</a:t>
            </a:r>
          </a:p>
          <a:p>
            <a:pPr algn="l"/>
            <a:endParaRPr lang="en-US" b="1" i="0" dirty="0">
              <a:solidFill>
                <a:srgbClr val="40403D"/>
              </a:solidFill>
              <a:effectLst/>
              <a:latin typeface="Tahoma" panose="020B0604030504040204" pitchFamily="34" charset="0"/>
            </a:endParaRPr>
          </a:p>
          <a:p>
            <a:pPr algn="l"/>
            <a:r>
              <a:rPr lang="en-US" b="0" i="0" dirty="0">
                <a:solidFill>
                  <a:srgbClr val="262524"/>
                </a:solidFill>
                <a:effectLst/>
                <a:latin typeface="Arial" panose="020B0604020202020204" pitchFamily="34" charset="0"/>
              </a:rPr>
              <a:t>The NDMS Definitive Care Reimbursement Program coverage ends when one or more of the following conditions is met:</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pPr algn="l">
              <a:buFont typeface="Arial" panose="020B0604020202020204" pitchFamily="34" charset="0"/>
              <a:buChar char="•"/>
            </a:pPr>
            <a:r>
              <a:rPr lang="en-US" b="0" i="0" dirty="0">
                <a:solidFill>
                  <a:srgbClr val="262524"/>
                </a:solidFill>
                <a:effectLst/>
                <a:latin typeface="Arial" panose="020B0604020202020204" pitchFamily="34" charset="0"/>
              </a:rPr>
              <a:t>the patient’s medically indicated treatment ends (maximum reimbursable duration of 30 days);</a:t>
            </a:r>
          </a:p>
          <a:p>
            <a:pPr algn="l">
              <a:buFont typeface="Arial" panose="020B0604020202020204" pitchFamily="34" charset="0"/>
              <a:buChar char="•"/>
            </a:pPr>
            <a:r>
              <a:rPr lang="en-US" b="0" i="0" dirty="0">
                <a:solidFill>
                  <a:srgbClr val="262524"/>
                </a:solidFill>
                <a:effectLst/>
                <a:latin typeface="Arial" panose="020B0604020202020204" pitchFamily="34" charset="0"/>
              </a:rPr>
              <a:t>the patient voluntarily refuses care;</a:t>
            </a:r>
          </a:p>
          <a:p>
            <a:pPr algn="l">
              <a:buFont typeface="Arial" panose="020B0604020202020204" pitchFamily="34" charset="0"/>
              <a:buChar char="•"/>
            </a:pPr>
            <a:r>
              <a:rPr lang="en-US" b="0" i="0" dirty="0">
                <a:solidFill>
                  <a:srgbClr val="262524"/>
                </a:solidFill>
                <a:effectLst/>
                <a:latin typeface="Arial" panose="020B0604020202020204" pitchFamily="34" charset="0"/>
              </a:rPr>
              <a:t>thirty calendar days have elapsed from the date of the patient’s evacuation/placement; or</a:t>
            </a:r>
          </a:p>
          <a:p>
            <a:pPr algn="l">
              <a:buFont typeface="Arial" panose="020B0604020202020204" pitchFamily="34" charset="0"/>
              <a:buChar char="•"/>
            </a:pPr>
            <a:r>
              <a:rPr lang="en-US" b="0" i="0" dirty="0">
                <a:solidFill>
                  <a:srgbClr val="262524"/>
                </a:solidFill>
                <a:effectLst/>
                <a:latin typeface="Arial" panose="020B0604020202020204" pitchFamily="34" charset="0"/>
              </a:rPr>
              <a:t>the patient is returned home or to the point of origin (or a fiscally comparable location) or to the patient’s destination of choice.</a:t>
            </a:r>
            <a:endParaRPr lang="en-US"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29</a:t>
            </a:fld>
            <a:endParaRPr lang="en-US" dirty="0"/>
          </a:p>
        </p:txBody>
      </p:sp>
    </p:spTree>
    <p:extLst>
      <p:ext uri="{BB962C8B-B14F-4D97-AF65-F5344CB8AC3E}">
        <p14:creationId xmlns:p14="http://schemas.microsoft.com/office/powerpoint/2010/main" val="3796133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262524"/>
                </a:solidFill>
                <a:effectLst/>
                <a:latin typeface="Arial" panose="020B0604020202020204" pitchFamily="34" charset="0"/>
              </a:rPr>
              <a:t>Note:</a:t>
            </a:r>
            <a:r>
              <a:rPr lang="en-US" b="0" i="0" dirty="0">
                <a:solidFill>
                  <a:srgbClr val="262524"/>
                </a:solidFill>
                <a:effectLst/>
                <a:latin typeface="Arial" panose="020B0604020202020204" pitchFamily="34" charset="0"/>
              </a:rPr>
              <a:t> the NDMS Definitive Care Reimbursement Program does not supersede contracts that providers have with other payers which require the payer’s reimbursement be accepted as payment in full (also referred to as “Assignment”). In these cases where the provider has agreed to accept Assignment from another payer, the NDMS Definitive Care Reimbursement Program will not make any secondary payments.</a:t>
            </a:r>
            <a:br>
              <a:rPr lang="en-US" b="0" i="0" dirty="0">
                <a:solidFill>
                  <a:srgbClr val="262524"/>
                </a:solidFill>
                <a:effectLst/>
                <a:latin typeface="Arial" panose="020B0604020202020204" pitchFamily="34" charset="0"/>
              </a:rPr>
            </a:br>
            <a:endParaRPr lang="en-US" b="0" i="0" dirty="0">
              <a:solidFill>
                <a:srgbClr val="26252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30</a:t>
            </a:fld>
            <a:endParaRPr lang="en-US" dirty="0"/>
          </a:p>
        </p:txBody>
      </p:sp>
    </p:spTree>
    <p:extLst>
      <p:ext uri="{BB962C8B-B14F-4D97-AF65-F5344CB8AC3E}">
        <p14:creationId xmlns:p14="http://schemas.microsoft.com/office/powerpoint/2010/main" val="2870112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Fee-for-Service Adjustment Factor -</a:t>
            </a:r>
            <a:r>
              <a:rPr lang="en-US" sz="1200" dirty="0"/>
              <a:t>NDMS reserves the right to apply an adjustment factor to a Provider’s reimbursement calculated using Medicare or Medicaid rates </a:t>
            </a: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31</a:t>
            </a:fld>
            <a:endParaRPr lang="en-US" dirty="0"/>
          </a:p>
        </p:txBody>
      </p:sp>
    </p:spTree>
    <p:extLst>
      <p:ext uri="{BB962C8B-B14F-4D97-AF65-F5344CB8AC3E}">
        <p14:creationId xmlns:p14="http://schemas.microsoft.com/office/powerpoint/2010/main" val="2900432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International Patients and Undocumented Persons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Subject to authority, available appropriations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using the same reimbursement rates and provisions as outlined in this Agreement</a:t>
            </a:r>
            <a:endParaRPr lang="en-US" b="1"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32</a:t>
            </a:fld>
            <a:endParaRPr lang="en-US" dirty="0"/>
          </a:p>
        </p:txBody>
      </p:sp>
    </p:spTree>
    <p:extLst>
      <p:ext uri="{BB962C8B-B14F-4D97-AF65-F5344CB8AC3E}">
        <p14:creationId xmlns:p14="http://schemas.microsoft.com/office/powerpoint/2010/main" val="2474015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dirty="0"/>
              <a:t>Foreign providers and facilities performing inpatient facility 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Subject to authority, available appropriations </a:t>
            </a:r>
            <a:r>
              <a:rPr lang="en-US" sz="1200" dirty="0"/>
              <a:t>-may be reimbursed on a submitted charges basis provided that the total charges do not grossly exceed typical Medicare reimbursement</a:t>
            </a:r>
            <a:endParaRPr lang="en-US" dirty="0"/>
          </a:p>
          <a:p>
            <a:endParaRPr lang="en-US" dirty="0"/>
          </a:p>
          <a:p>
            <a:endParaRPr lang="en-US" dirty="0"/>
          </a:p>
          <a:p>
            <a:r>
              <a:rPr lang="en-US" sz="1200" b="1" dirty="0"/>
              <a:t>Subject to the following limitation</a:t>
            </a:r>
            <a:r>
              <a:rPr lang="en-US" sz="1200" dirty="0"/>
              <a:t>:   </a:t>
            </a:r>
          </a:p>
          <a:p>
            <a:endParaRPr lang="en-US" sz="1200" dirty="0"/>
          </a:p>
          <a:p>
            <a:pPr marL="171450" indent="-171450">
              <a:buFont typeface="Arial" panose="020B0604020202020204" pitchFamily="34" charset="0"/>
              <a:buChar char="•"/>
            </a:pPr>
            <a:r>
              <a:rPr lang="en-US" sz="1200" dirty="0"/>
              <a:t>the emergency occurred within the U.S. or its territories and</a:t>
            </a:r>
          </a:p>
          <a:p>
            <a:pPr marL="171450" indent="-171450">
              <a:buFont typeface="Arial" panose="020B0604020202020204" pitchFamily="34" charset="0"/>
              <a:buChar char="•"/>
            </a:pPr>
            <a:r>
              <a:rPr lang="en-US" sz="1200" dirty="0"/>
              <a:t>the foreign hospital is closer than the nearest U.S. hospital that can treat the medical condition.</a:t>
            </a:r>
            <a:endParaRPr lang="en-US"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33</a:t>
            </a:fld>
            <a:endParaRPr lang="en-US" dirty="0"/>
          </a:p>
        </p:txBody>
      </p:sp>
    </p:spTree>
    <p:extLst>
      <p:ext uri="{BB962C8B-B14F-4D97-AF65-F5344CB8AC3E}">
        <p14:creationId xmlns:p14="http://schemas.microsoft.com/office/powerpoint/2010/main" val="395839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VHA coordinates the receipt and distribution of civilian national emergency casualties for definitive medical care at NDMS health care facilities through Federal Coordinating Centers (FCCs) at major metropolitan areas across the United States.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VHA is also responsible for receipt, distribution and definitive medical care of prioritized military casualties in support of the VA-DoD Contingency Plan during armed conflicts or national emergencies.</a:t>
            </a:r>
          </a:p>
          <a:p>
            <a:endParaRPr lang="en-US" dirty="0"/>
          </a:p>
        </p:txBody>
      </p:sp>
      <p:sp>
        <p:nvSpPr>
          <p:cNvPr id="4" name="Slide Number Placeholder 3"/>
          <p:cNvSpPr>
            <a:spLocks noGrp="1"/>
          </p:cNvSpPr>
          <p:nvPr>
            <p:ph type="sldNum" sz="quarter" idx="10"/>
          </p:nvPr>
        </p:nvSpPr>
        <p:spPr/>
        <p:txBody>
          <a:bodyPr/>
          <a:lstStyle/>
          <a:p>
            <a:fld id="{73C6CC28-8465-4917-8830-85CFBFBBC358}" type="slidenum">
              <a:rPr lang="en-US" smtClean="0"/>
              <a:pPr/>
              <a:t>4</a:t>
            </a:fld>
            <a:endParaRPr lang="en-US"/>
          </a:p>
        </p:txBody>
      </p:sp>
    </p:spTree>
    <p:extLst>
      <p:ext uri="{BB962C8B-B14F-4D97-AF65-F5344CB8AC3E}">
        <p14:creationId xmlns:p14="http://schemas.microsoft.com/office/powerpoint/2010/main" val="2569937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Centers for Medicare &amp; Medicaid Services.</a:t>
            </a:r>
          </a:p>
          <a:p>
            <a:endParaRPr lang="en-US" dirty="0"/>
          </a:p>
          <a:p>
            <a:pPr marL="171450" indent="-171450">
              <a:buFont typeface="Arial" panose="020B0604020202020204" pitchFamily="34" charset="0"/>
              <a:buChar char="•"/>
            </a:pPr>
            <a:r>
              <a:rPr lang="en-US" sz="1200" dirty="0"/>
              <a:t>Healthcare facility must still be accredited and in good standing during the date(s) of service </a:t>
            </a:r>
          </a:p>
          <a:p>
            <a:pPr marL="171450" indent="-171450">
              <a:buFont typeface="Arial" panose="020B0604020202020204" pitchFamily="34" charset="0"/>
              <a:buChar char="•"/>
            </a:pPr>
            <a:r>
              <a:rPr lang="en-US" sz="1200" dirty="0"/>
              <a:t>Providers must be a participant in either Medicare or Medicaid and not have been disbarred from the state or federal program</a:t>
            </a:r>
          </a:p>
          <a:p>
            <a:pPr marL="171450" indent="-171450">
              <a:buFont typeface="Arial" panose="020B0604020202020204" pitchFamily="34" charset="0"/>
              <a:buChar char="•"/>
            </a:pPr>
            <a:r>
              <a:rPr lang="en-US" sz="1200" dirty="0"/>
              <a:t>This Agreement does not cover routine vision, dental and hearing care, but does cover emergency vision, dental, and hearing cases</a:t>
            </a:r>
          </a:p>
          <a:p>
            <a:pPr marL="171450" indent="-171450">
              <a:buFont typeface="Arial" panose="020B0604020202020204" pitchFamily="34" charset="0"/>
              <a:buChar char="•"/>
            </a:pPr>
            <a:r>
              <a:rPr lang="en-US" sz="1200" dirty="0"/>
              <a:t>Should a healthcare facility elect not to execute the MOA, the facility will be limited to 100% of the applicable reimbursement rate through normal reimbursement </a:t>
            </a:r>
            <a:endParaRPr lang="en-US"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34</a:t>
            </a:fld>
            <a:endParaRPr lang="en-US" dirty="0"/>
          </a:p>
        </p:txBody>
      </p:sp>
    </p:spTree>
    <p:extLst>
      <p:ext uri="{BB962C8B-B14F-4D97-AF65-F5344CB8AC3E}">
        <p14:creationId xmlns:p14="http://schemas.microsoft.com/office/powerpoint/2010/main" val="3564810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Darryl:</a:t>
            </a:r>
          </a:p>
          <a:p>
            <a:endParaRPr lang="en-US"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35</a:t>
            </a:fld>
            <a:endParaRPr lang="en-US" dirty="0"/>
          </a:p>
        </p:txBody>
      </p:sp>
    </p:spTree>
    <p:extLst>
      <p:ext uri="{BB962C8B-B14F-4D97-AF65-F5344CB8AC3E}">
        <p14:creationId xmlns:p14="http://schemas.microsoft.com/office/powerpoint/2010/main" val="645085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Darryl:</a:t>
            </a:r>
          </a:p>
          <a:p>
            <a:endParaRPr lang="en-US" dirty="0"/>
          </a:p>
        </p:txBody>
      </p:sp>
      <p:sp>
        <p:nvSpPr>
          <p:cNvPr id="4" name="Slide Number Placeholder 3"/>
          <p:cNvSpPr>
            <a:spLocks noGrp="1"/>
          </p:cNvSpPr>
          <p:nvPr>
            <p:ph type="sldNum" sz="quarter" idx="5"/>
          </p:nvPr>
        </p:nvSpPr>
        <p:spPr/>
        <p:txBody>
          <a:bodyPr/>
          <a:lstStyle/>
          <a:p>
            <a:fld id="{51DCAA56-219D-D646-B64F-D819466F3D84}" type="slidenum">
              <a:rPr lang="en-US" smtClean="0"/>
              <a:pPr/>
              <a:t>36</a:t>
            </a:fld>
            <a:endParaRPr lang="en-US" dirty="0"/>
          </a:p>
        </p:txBody>
      </p:sp>
    </p:spTree>
    <p:extLst>
      <p:ext uri="{BB962C8B-B14F-4D97-AF65-F5344CB8AC3E}">
        <p14:creationId xmlns:p14="http://schemas.microsoft.com/office/powerpoint/2010/main" val="3606361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96099D1-DD39-4CEE-B211-712DE38C51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200">
                <a:solidFill>
                  <a:schemeClr val="tx1"/>
                </a:solidFill>
                <a:latin typeface="Arial" panose="020B0604020202020204" pitchFamily="34" charset="0"/>
              </a:defRPr>
            </a:lvl1pPr>
            <a:lvl2pPr marL="742950" indent="-285750" defTabSz="923925">
              <a:defRPr sz="3200">
                <a:solidFill>
                  <a:schemeClr val="tx1"/>
                </a:solidFill>
                <a:latin typeface="Arial" panose="020B0604020202020204" pitchFamily="34" charset="0"/>
              </a:defRPr>
            </a:lvl2pPr>
            <a:lvl3pPr marL="1143000" indent="-228600" defTabSz="923925">
              <a:defRPr sz="3200">
                <a:solidFill>
                  <a:schemeClr val="tx1"/>
                </a:solidFill>
                <a:latin typeface="Arial" panose="020B0604020202020204" pitchFamily="34" charset="0"/>
              </a:defRPr>
            </a:lvl3pPr>
            <a:lvl4pPr marL="1600200" indent="-228600" defTabSz="923925">
              <a:defRPr sz="3200">
                <a:solidFill>
                  <a:schemeClr val="tx1"/>
                </a:solidFill>
                <a:latin typeface="Arial" panose="020B0604020202020204" pitchFamily="34" charset="0"/>
              </a:defRPr>
            </a:lvl4pPr>
            <a:lvl5pPr marL="2057400" indent="-228600" defTabSz="923925">
              <a:defRPr sz="32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3200">
                <a:solidFill>
                  <a:schemeClr val="tx1"/>
                </a:solidFill>
                <a:latin typeface="Arial" panose="020B0604020202020204" pitchFamily="34" charset="0"/>
              </a:defRPr>
            </a:lvl9pPr>
          </a:lstStyle>
          <a:p>
            <a:fld id="{7E8F1219-30EF-4053-80EB-11F221E5ED4B}" type="slidenum">
              <a:rPr lang="en-US" altLang="en-US" sz="1200" smtClean="0">
                <a:solidFill>
                  <a:srgbClr val="000000"/>
                </a:solidFill>
              </a:rPr>
              <a:pPr/>
              <a:t>37</a:t>
            </a:fld>
            <a:endParaRPr lang="en-US" altLang="en-US" sz="1200">
              <a:solidFill>
                <a:srgbClr val="000000"/>
              </a:solidFill>
            </a:endParaRPr>
          </a:p>
        </p:txBody>
      </p:sp>
      <p:sp>
        <p:nvSpPr>
          <p:cNvPr id="87043" name="Rectangle 7">
            <a:extLst>
              <a:ext uri="{FF2B5EF4-FFF2-40B4-BE49-F238E27FC236}">
                <a16:creationId xmlns:a16="http://schemas.microsoft.com/office/drawing/2014/main" id="{87037DAD-9FFD-4261-98E7-C07652AF01BC}"/>
              </a:ext>
            </a:extLst>
          </p:cNvPr>
          <p:cNvSpPr txBox="1">
            <a:spLocks noGrp="1" noChangeArrowheads="1"/>
          </p:cNvSpPr>
          <p:nvPr/>
        </p:nvSpPr>
        <p:spPr bwMode="auto">
          <a:xfrm>
            <a:off x="3935413" y="8758238"/>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628227C-9914-44A0-85A5-1F61A390758F}" type="slidenum">
              <a:rPr lang="en-US" altLang="en-US">
                <a:solidFill>
                  <a:srgbClr val="000000"/>
                </a:solidFill>
              </a:rPr>
              <a:pPr algn="r" eaLnBrk="1" hangingPunct="1">
                <a:spcBef>
                  <a:spcPct val="0"/>
                </a:spcBef>
              </a:pPr>
              <a:t>37</a:t>
            </a:fld>
            <a:endParaRPr lang="en-US" altLang="en-US">
              <a:solidFill>
                <a:srgbClr val="000000"/>
              </a:solidFill>
            </a:endParaRPr>
          </a:p>
        </p:txBody>
      </p:sp>
      <p:sp>
        <p:nvSpPr>
          <p:cNvPr id="87044" name="Rectangle 2">
            <a:extLst>
              <a:ext uri="{FF2B5EF4-FFF2-40B4-BE49-F238E27FC236}">
                <a16:creationId xmlns:a16="http://schemas.microsoft.com/office/drawing/2014/main" id="{1AF92453-7FF1-4EED-AF4C-871C03B47C3C}"/>
              </a:ext>
            </a:extLst>
          </p:cNvPr>
          <p:cNvSpPr>
            <a:spLocks noGrp="1" noRot="1" noChangeAspect="1" noChangeArrowheads="1" noTextEdit="1"/>
          </p:cNvSpPr>
          <p:nvPr>
            <p:ph type="sldImg"/>
          </p:nvPr>
        </p:nvSpPr>
        <p:spPr>
          <a:ln/>
        </p:spPr>
      </p:sp>
      <p:sp>
        <p:nvSpPr>
          <p:cNvPr id="87045" name="Rectangle 3">
            <a:extLst>
              <a:ext uri="{FF2B5EF4-FFF2-40B4-BE49-F238E27FC236}">
                <a16:creationId xmlns:a16="http://schemas.microsoft.com/office/drawing/2014/main" id="{E476DDFC-364A-4185-BEBB-2D5413CF47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Tx/>
              <a:buSzTx/>
              <a:buFont typeface="Wingdings" panose="05000000000000000000" pitchFamily="2" charset="2"/>
              <a:buNone/>
              <a:defRPr/>
            </a:pPr>
            <a:r>
              <a:rPr lang="en-US" altLang="en-US" sz="2000" dirty="0">
                <a:solidFill>
                  <a:schemeClr val="tx1"/>
                </a:solidFill>
              </a:rPr>
              <a:t>Darryl</a:t>
            </a:r>
          </a:p>
        </p:txBody>
      </p:sp>
    </p:spTree>
    <p:extLst>
      <p:ext uri="{BB962C8B-B14F-4D97-AF65-F5344CB8AC3E}">
        <p14:creationId xmlns:p14="http://schemas.microsoft.com/office/powerpoint/2010/main" val="2543146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96099D1-DD39-4CEE-B211-712DE38C51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200">
                <a:solidFill>
                  <a:schemeClr val="tx1"/>
                </a:solidFill>
                <a:latin typeface="Arial" panose="020B0604020202020204" pitchFamily="34" charset="0"/>
              </a:defRPr>
            </a:lvl1pPr>
            <a:lvl2pPr marL="742950" indent="-285750" defTabSz="923925">
              <a:defRPr sz="3200">
                <a:solidFill>
                  <a:schemeClr val="tx1"/>
                </a:solidFill>
                <a:latin typeface="Arial" panose="020B0604020202020204" pitchFamily="34" charset="0"/>
              </a:defRPr>
            </a:lvl2pPr>
            <a:lvl3pPr marL="1143000" indent="-228600" defTabSz="923925">
              <a:defRPr sz="3200">
                <a:solidFill>
                  <a:schemeClr val="tx1"/>
                </a:solidFill>
                <a:latin typeface="Arial" panose="020B0604020202020204" pitchFamily="34" charset="0"/>
              </a:defRPr>
            </a:lvl3pPr>
            <a:lvl4pPr marL="1600200" indent="-228600" defTabSz="923925">
              <a:defRPr sz="3200">
                <a:solidFill>
                  <a:schemeClr val="tx1"/>
                </a:solidFill>
                <a:latin typeface="Arial" panose="020B0604020202020204" pitchFamily="34" charset="0"/>
              </a:defRPr>
            </a:lvl4pPr>
            <a:lvl5pPr marL="2057400" indent="-228600" defTabSz="923925">
              <a:defRPr sz="32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3200">
                <a:solidFill>
                  <a:schemeClr val="tx1"/>
                </a:solidFill>
                <a:latin typeface="Arial" panose="020B0604020202020204" pitchFamily="34" charset="0"/>
              </a:defRPr>
            </a:lvl9pPr>
          </a:lstStyle>
          <a:p>
            <a:fld id="{7E8F1219-30EF-4053-80EB-11F221E5ED4B}" type="slidenum">
              <a:rPr lang="en-US" altLang="en-US" sz="1200" smtClean="0">
                <a:solidFill>
                  <a:srgbClr val="000000"/>
                </a:solidFill>
              </a:rPr>
              <a:pPr/>
              <a:t>38</a:t>
            </a:fld>
            <a:endParaRPr lang="en-US" altLang="en-US" sz="1200">
              <a:solidFill>
                <a:srgbClr val="000000"/>
              </a:solidFill>
            </a:endParaRPr>
          </a:p>
        </p:txBody>
      </p:sp>
      <p:sp>
        <p:nvSpPr>
          <p:cNvPr id="87043" name="Rectangle 7">
            <a:extLst>
              <a:ext uri="{FF2B5EF4-FFF2-40B4-BE49-F238E27FC236}">
                <a16:creationId xmlns:a16="http://schemas.microsoft.com/office/drawing/2014/main" id="{87037DAD-9FFD-4261-98E7-C07652AF01BC}"/>
              </a:ext>
            </a:extLst>
          </p:cNvPr>
          <p:cNvSpPr txBox="1">
            <a:spLocks noGrp="1" noChangeArrowheads="1"/>
          </p:cNvSpPr>
          <p:nvPr/>
        </p:nvSpPr>
        <p:spPr bwMode="auto">
          <a:xfrm>
            <a:off x="3935413" y="8758238"/>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628227C-9914-44A0-85A5-1F61A390758F}" type="slidenum">
              <a:rPr lang="en-US" altLang="en-US">
                <a:solidFill>
                  <a:srgbClr val="000000"/>
                </a:solidFill>
              </a:rPr>
              <a:pPr algn="r" eaLnBrk="1" hangingPunct="1">
                <a:spcBef>
                  <a:spcPct val="0"/>
                </a:spcBef>
              </a:pPr>
              <a:t>38</a:t>
            </a:fld>
            <a:endParaRPr lang="en-US" altLang="en-US">
              <a:solidFill>
                <a:srgbClr val="000000"/>
              </a:solidFill>
            </a:endParaRPr>
          </a:p>
        </p:txBody>
      </p:sp>
      <p:sp>
        <p:nvSpPr>
          <p:cNvPr id="87044" name="Rectangle 2">
            <a:extLst>
              <a:ext uri="{FF2B5EF4-FFF2-40B4-BE49-F238E27FC236}">
                <a16:creationId xmlns:a16="http://schemas.microsoft.com/office/drawing/2014/main" id="{1AF92453-7FF1-4EED-AF4C-871C03B47C3C}"/>
              </a:ext>
            </a:extLst>
          </p:cNvPr>
          <p:cNvSpPr>
            <a:spLocks noGrp="1" noRot="1" noChangeAspect="1" noChangeArrowheads="1" noTextEdit="1"/>
          </p:cNvSpPr>
          <p:nvPr>
            <p:ph type="sldImg"/>
          </p:nvPr>
        </p:nvSpPr>
        <p:spPr>
          <a:ln/>
        </p:spPr>
      </p:sp>
      <p:sp>
        <p:nvSpPr>
          <p:cNvPr id="87045" name="Rectangle 3">
            <a:extLst>
              <a:ext uri="{FF2B5EF4-FFF2-40B4-BE49-F238E27FC236}">
                <a16:creationId xmlns:a16="http://schemas.microsoft.com/office/drawing/2014/main" id="{E476DDFC-364A-4185-BEBB-2D5413CF47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Tx/>
              <a:buSzTx/>
              <a:buFont typeface="Wingdings" panose="05000000000000000000" pitchFamily="2" charset="2"/>
              <a:buNone/>
              <a:defRPr/>
            </a:pPr>
            <a:r>
              <a:rPr lang="en-US" altLang="en-US" sz="2000" dirty="0">
                <a:solidFill>
                  <a:schemeClr val="tx1"/>
                </a:solidFill>
              </a:rPr>
              <a:t>Darryl</a:t>
            </a:r>
          </a:p>
        </p:txBody>
      </p:sp>
    </p:spTree>
    <p:extLst>
      <p:ext uri="{BB962C8B-B14F-4D97-AF65-F5344CB8AC3E}">
        <p14:creationId xmlns:p14="http://schemas.microsoft.com/office/powerpoint/2010/main" val="4258995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B03B3AC4-1F8F-4A2B-8E79-C783FB117A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200">
                <a:solidFill>
                  <a:schemeClr val="tx1"/>
                </a:solidFill>
                <a:latin typeface="Arial" panose="020B0604020202020204" pitchFamily="34" charset="0"/>
              </a:defRPr>
            </a:lvl1pPr>
            <a:lvl2pPr marL="742950" indent="-285750" defTabSz="923925">
              <a:defRPr sz="3200">
                <a:solidFill>
                  <a:schemeClr val="tx1"/>
                </a:solidFill>
                <a:latin typeface="Arial" panose="020B0604020202020204" pitchFamily="34" charset="0"/>
              </a:defRPr>
            </a:lvl2pPr>
            <a:lvl3pPr marL="1143000" indent="-228600" defTabSz="923925">
              <a:defRPr sz="3200">
                <a:solidFill>
                  <a:schemeClr val="tx1"/>
                </a:solidFill>
                <a:latin typeface="Arial" panose="020B0604020202020204" pitchFamily="34" charset="0"/>
              </a:defRPr>
            </a:lvl3pPr>
            <a:lvl4pPr marL="1600200" indent="-228600" defTabSz="923925">
              <a:defRPr sz="3200">
                <a:solidFill>
                  <a:schemeClr val="tx1"/>
                </a:solidFill>
                <a:latin typeface="Arial" panose="020B0604020202020204" pitchFamily="34" charset="0"/>
              </a:defRPr>
            </a:lvl4pPr>
            <a:lvl5pPr marL="2057400" indent="-228600" defTabSz="923925">
              <a:defRPr sz="32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3200">
                <a:solidFill>
                  <a:schemeClr val="tx1"/>
                </a:solidFill>
                <a:latin typeface="Arial" panose="020B0604020202020204" pitchFamily="34" charset="0"/>
              </a:defRPr>
            </a:lvl9pPr>
          </a:lstStyle>
          <a:p>
            <a:fld id="{40808724-79E0-4234-AA01-D5443B45818F}" type="slidenum">
              <a:rPr lang="en-US" altLang="en-US" sz="1200" smtClean="0">
                <a:solidFill>
                  <a:srgbClr val="000000"/>
                </a:solidFill>
              </a:rPr>
              <a:pPr/>
              <a:t>39</a:t>
            </a:fld>
            <a:endParaRPr lang="en-US" altLang="en-US" sz="1200">
              <a:solidFill>
                <a:srgbClr val="000000"/>
              </a:solidFill>
            </a:endParaRPr>
          </a:p>
        </p:txBody>
      </p:sp>
      <p:sp>
        <p:nvSpPr>
          <p:cNvPr id="89091" name="Rectangle 7">
            <a:extLst>
              <a:ext uri="{FF2B5EF4-FFF2-40B4-BE49-F238E27FC236}">
                <a16:creationId xmlns:a16="http://schemas.microsoft.com/office/drawing/2014/main" id="{2CAA09A4-044B-4BFB-AE0B-098C6E55B545}"/>
              </a:ext>
            </a:extLst>
          </p:cNvPr>
          <p:cNvSpPr txBox="1">
            <a:spLocks noGrp="1" noChangeArrowheads="1"/>
          </p:cNvSpPr>
          <p:nvPr/>
        </p:nvSpPr>
        <p:spPr bwMode="auto">
          <a:xfrm>
            <a:off x="3935413" y="8758238"/>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7DE33B2-4BFE-4459-94EC-6AD36321E806}" type="slidenum">
              <a:rPr lang="en-US" altLang="en-US">
                <a:solidFill>
                  <a:srgbClr val="000000"/>
                </a:solidFill>
              </a:rPr>
              <a:pPr algn="r" eaLnBrk="1" hangingPunct="1">
                <a:spcBef>
                  <a:spcPct val="0"/>
                </a:spcBef>
              </a:pPr>
              <a:t>39</a:t>
            </a:fld>
            <a:endParaRPr lang="en-US" altLang="en-US">
              <a:solidFill>
                <a:srgbClr val="000000"/>
              </a:solidFill>
            </a:endParaRPr>
          </a:p>
        </p:txBody>
      </p:sp>
      <p:sp>
        <p:nvSpPr>
          <p:cNvPr id="89092" name="Rectangle 2">
            <a:extLst>
              <a:ext uri="{FF2B5EF4-FFF2-40B4-BE49-F238E27FC236}">
                <a16:creationId xmlns:a16="http://schemas.microsoft.com/office/drawing/2014/main" id="{911B93BD-BA03-412A-982F-C6561E8A98BB}"/>
              </a:ext>
            </a:extLst>
          </p:cNvPr>
          <p:cNvSpPr>
            <a:spLocks noGrp="1" noRot="1" noChangeAspect="1" noChangeArrowheads="1" noTextEdit="1"/>
          </p:cNvSpPr>
          <p:nvPr>
            <p:ph type="sldImg"/>
          </p:nvPr>
        </p:nvSpPr>
        <p:spPr>
          <a:ln/>
        </p:spPr>
      </p:sp>
      <p:sp>
        <p:nvSpPr>
          <p:cNvPr id="89093" name="Rectangle 3">
            <a:extLst>
              <a:ext uri="{FF2B5EF4-FFF2-40B4-BE49-F238E27FC236}">
                <a16:creationId xmlns:a16="http://schemas.microsoft.com/office/drawing/2014/main" id="{680384A8-DFDC-47B3-9881-E5B6ED7D28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Tx/>
              <a:buSzTx/>
              <a:buFont typeface="Wingdings" panose="05000000000000000000" pitchFamily="2" charset="2"/>
              <a:buNone/>
            </a:pPr>
            <a:r>
              <a:rPr lang="en-US" altLang="en-US" sz="2000" dirty="0">
                <a:solidFill>
                  <a:schemeClr val="tx1"/>
                </a:solidFill>
              </a:rPr>
              <a:t>Darryl</a:t>
            </a:r>
          </a:p>
        </p:txBody>
      </p:sp>
    </p:spTree>
    <p:extLst>
      <p:ext uri="{BB962C8B-B14F-4D97-AF65-F5344CB8AC3E}">
        <p14:creationId xmlns:p14="http://schemas.microsoft.com/office/powerpoint/2010/main" val="3088343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DCAA56-219D-D646-B64F-D819466F3D84}" type="slidenum">
              <a:rPr lang="en-US" smtClean="0"/>
              <a:pPr/>
              <a:t>40</a:t>
            </a:fld>
            <a:endParaRPr lang="en-US" dirty="0"/>
          </a:p>
        </p:txBody>
      </p:sp>
    </p:spTree>
    <p:extLst>
      <p:ext uri="{BB962C8B-B14F-4D97-AF65-F5344CB8AC3E}">
        <p14:creationId xmlns:p14="http://schemas.microsoft.com/office/powerpoint/2010/main" val="29558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6615AC4-E70F-46A5-8936-6932AE74F627}" type="slidenum">
              <a:rPr lang="en-US" smtClean="0"/>
              <a:pPr/>
              <a:t>5</a:t>
            </a:fld>
            <a:endParaRPr lang="en-US"/>
          </a:p>
        </p:txBody>
      </p:sp>
      <p:sp>
        <p:nvSpPr>
          <p:cNvPr id="54275" name="Rectangle 2"/>
          <p:cNvSpPr>
            <a:spLocks noGrp="1" noRot="1" noChangeAspect="1" noChangeArrowheads="1" noTextEdit="1"/>
          </p:cNvSpPr>
          <p:nvPr>
            <p:ph type="sldImg"/>
          </p:nvPr>
        </p:nvSpPr>
        <p:spPr>
          <a:xfrm>
            <a:off x="1154113" y="682625"/>
            <a:ext cx="4552950" cy="3414713"/>
          </a:xfrm>
          <a:ln/>
        </p:spPr>
      </p:sp>
      <p:sp>
        <p:nvSpPr>
          <p:cNvPr id="54276" name="Rectangle 3"/>
          <p:cNvSpPr>
            <a:spLocks noGrp="1" noChangeArrowheads="1"/>
          </p:cNvSpPr>
          <p:nvPr>
            <p:ph type="body" idx="1"/>
          </p:nvPr>
        </p:nvSpPr>
        <p:spPr>
          <a:xfrm>
            <a:off x="914400" y="4340225"/>
            <a:ext cx="5029200" cy="4268788"/>
          </a:xfrm>
          <a:noFill/>
          <a:ln/>
        </p:spPr>
        <p:txBody>
          <a:bodyPr lIns="90480" tIns="45240" rIns="90480" bIns="45240"/>
          <a:lstStyle/>
          <a:p>
            <a:pPr eaLnBrk="1" hangingPunct="1"/>
            <a:r>
              <a:rPr lang="en-US" b="1" u="sng" dirty="0"/>
              <a:t>64 FCCs</a:t>
            </a:r>
          </a:p>
          <a:p>
            <a:pPr eaLnBrk="1" hangingPunct="1"/>
            <a:r>
              <a:rPr lang="en-US" b="1" dirty="0"/>
              <a:t>VA FCC-50</a:t>
            </a:r>
          </a:p>
          <a:p>
            <a:pPr eaLnBrk="1" hangingPunct="1"/>
            <a:r>
              <a:rPr lang="en-US" b="1" dirty="0"/>
              <a:t>DOD FCCs</a:t>
            </a:r>
          </a:p>
          <a:p>
            <a:pPr marL="171450" indent="-171450" eaLnBrk="1" hangingPunct="1">
              <a:buFont typeface="Arial" panose="020B0604020202020204" pitchFamily="34" charset="0"/>
              <a:buChar char="•"/>
            </a:pPr>
            <a:r>
              <a:rPr lang="en-US" b="1" dirty="0"/>
              <a:t>Army-6</a:t>
            </a:r>
          </a:p>
          <a:p>
            <a:pPr marL="171450" indent="-171450" eaLnBrk="1" hangingPunct="1">
              <a:buFont typeface="Arial" panose="020B0604020202020204" pitchFamily="34" charset="0"/>
              <a:buChar char="•"/>
            </a:pPr>
            <a:r>
              <a:rPr lang="en-US" b="1" dirty="0"/>
              <a:t>Navy-5</a:t>
            </a:r>
          </a:p>
          <a:p>
            <a:pPr marL="171450" indent="-171450" eaLnBrk="1" hangingPunct="1">
              <a:buFont typeface="Arial" panose="020B0604020202020204" pitchFamily="34" charset="0"/>
              <a:buChar char="•"/>
            </a:pPr>
            <a:r>
              <a:rPr lang="en-US" b="1" dirty="0"/>
              <a:t>Air Force- 3</a:t>
            </a:r>
          </a:p>
        </p:txBody>
      </p:sp>
    </p:spTree>
    <p:extLst>
      <p:ext uri="{BB962C8B-B14F-4D97-AF65-F5344CB8AC3E}">
        <p14:creationId xmlns:p14="http://schemas.microsoft.com/office/powerpoint/2010/main" val="194743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6CC28-8465-4917-8830-85CFBFBBC358}" type="slidenum">
              <a:rPr lang="en-US" smtClean="0"/>
              <a:pPr/>
              <a:t>7</a:t>
            </a:fld>
            <a:endParaRPr lang="en-US"/>
          </a:p>
        </p:txBody>
      </p:sp>
    </p:spTree>
    <p:extLst>
      <p:ext uri="{BB962C8B-B14F-4D97-AF65-F5344CB8AC3E}">
        <p14:creationId xmlns:p14="http://schemas.microsoft.com/office/powerpoint/2010/main" val="6168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p:txBody>
      </p:sp>
      <p:sp>
        <p:nvSpPr>
          <p:cNvPr id="4" name="Slide Number Placeholder 3"/>
          <p:cNvSpPr>
            <a:spLocks noGrp="1"/>
          </p:cNvSpPr>
          <p:nvPr>
            <p:ph type="sldNum" sz="quarter" idx="10"/>
          </p:nvPr>
        </p:nvSpPr>
        <p:spPr/>
        <p:txBody>
          <a:bodyPr/>
          <a:lstStyle/>
          <a:p>
            <a:fld id="{73C6CC28-8465-4917-8830-85CFBFBBC358}" type="slidenum">
              <a:rPr lang="en-US" smtClean="0"/>
              <a:pPr/>
              <a:t>8</a:t>
            </a:fld>
            <a:endParaRPr lang="en-US"/>
          </a:p>
        </p:txBody>
      </p:sp>
    </p:spTree>
    <p:extLst>
      <p:ext uri="{BB962C8B-B14F-4D97-AF65-F5344CB8AC3E}">
        <p14:creationId xmlns:p14="http://schemas.microsoft.com/office/powerpoint/2010/main" val="281664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DCAA56-219D-D646-B64F-D819466F3D84}" type="slidenum">
              <a:rPr lang="en-US" smtClean="0"/>
              <a:pPr/>
              <a:t>9</a:t>
            </a:fld>
            <a:endParaRPr lang="en-US" dirty="0"/>
          </a:p>
        </p:txBody>
      </p:sp>
    </p:spTree>
    <p:extLst>
      <p:ext uri="{BB962C8B-B14F-4D97-AF65-F5344CB8AC3E}">
        <p14:creationId xmlns:p14="http://schemas.microsoft.com/office/powerpoint/2010/main" val="329814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6CC28-8465-4917-8830-85CFBFBBC358}" type="slidenum">
              <a:rPr lang="en-US" smtClean="0"/>
              <a:pPr/>
              <a:t>10</a:t>
            </a:fld>
            <a:endParaRPr lang="en-US"/>
          </a:p>
        </p:txBody>
      </p:sp>
    </p:spTree>
    <p:extLst>
      <p:ext uri="{BB962C8B-B14F-4D97-AF65-F5344CB8AC3E}">
        <p14:creationId xmlns:p14="http://schemas.microsoft.com/office/powerpoint/2010/main" val="276070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6CC28-8465-4917-8830-85CFBFBBC358}" type="slidenum">
              <a:rPr lang="en-US" smtClean="0"/>
              <a:pPr/>
              <a:t>11</a:t>
            </a:fld>
            <a:endParaRPr lang="en-US"/>
          </a:p>
        </p:txBody>
      </p:sp>
    </p:spTree>
    <p:extLst>
      <p:ext uri="{BB962C8B-B14F-4D97-AF65-F5344CB8AC3E}">
        <p14:creationId xmlns:p14="http://schemas.microsoft.com/office/powerpoint/2010/main" val="3506479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12.w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a:spLocks/>
          </p:cNvSpPr>
          <p:nvPr/>
        </p:nvSpPr>
        <p:spPr>
          <a:xfrm>
            <a:off x="562843" y="475488"/>
            <a:ext cx="7982712" cy="58887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p:cNvSpPr/>
          <p:nvPr/>
        </p:nvSpPr>
        <p:spPr>
          <a:xfrm>
            <a:off x="594138" y="583183"/>
            <a:ext cx="7982712" cy="506646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userDrawn="1">
            <p:ph type="ctrTitle"/>
          </p:nvPr>
        </p:nvSpPr>
        <p:spPr>
          <a:xfrm>
            <a:off x="914400" y="2114018"/>
            <a:ext cx="7342188" cy="1209730"/>
          </a:xfrm>
        </p:spPr>
        <p:txBody>
          <a:bodyPr anchor="b" anchorCtr="0">
            <a:noAutofit/>
          </a:bodyPr>
          <a:lstStyle>
            <a:lvl1pPr>
              <a:defRPr sz="3500" kern="1200">
                <a:solidFill>
                  <a:schemeClr val="bg1"/>
                </a:solidFill>
                <a:latin typeface="Georgia"/>
                <a:ea typeface="+mj-ea"/>
                <a:cs typeface="Georgia"/>
              </a:defRPr>
            </a:lvl1pPr>
          </a:lstStyle>
          <a:p>
            <a:r>
              <a:rPr lang="en-US"/>
              <a:t>Click to edit Master title style</a:t>
            </a:r>
            <a:endParaRPr dirty="0"/>
          </a:p>
        </p:txBody>
      </p:sp>
      <p:sp>
        <p:nvSpPr>
          <p:cNvPr id="3" name="Subtitle 2"/>
          <p:cNvSpPr>
            <a:spLocks noGrp="1"/>
          </p:cNvSpPr>
          <p:nvPr userDrawn="1">
            <p:ph type="subTitle" idx="1"/>
          </p:nvPr>
        </p:nvSpPr>
        <p:spPr>
          <a:xfrm>
            <a:off x="914400" y="3429000"/>
            <a:ext cx="7342188" cy="1752600"/>
          </a:xfrm>
        </p:spPr>
        <p:txBody>
          <a:bodyPr vert="horz" lIns="91440" tIns="45720" rIns="91440" bIns="45720" rtlCol="0">
            <a:normAutofit/>
          </a:bodyPr>
          <a:lstStyle>
            <a:lvl1pPr marL="0" indent="0" algn="l" defTabSz="914400" rtl="0" eaLnBrk="1" latinLnBrk="0" hangingPunct="1">
              <a:spcBef>
                <a:spcPts val="300"/>
              </a:spcBef>
              <a:buClr>
                <a:schemeClr val="tx1">
                  <a:lumMod val="75000"/>
                  <a:lumOff val="25000"/>
                </a:schemeClr>
              </a:buClr>
              <a:buFont typeface="Arial" pitchFamily="34" charset="0"/>
              <a:buNone/>
              <a:defRPr sz="20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pic>
        <p:nvPicPr>
          <p:cNvPr id="12" name="Picture 11" descr="ribbon-edg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420" y="508912"/>
            <a:ext cx="4123161" cy="1228702"/>
          </a:xfrm>
          <a:prstGeom prst="rect">
            <a:avLst/>
          </a:prstGeom>
        </p:spPr>
      </p:pic>
      <p:grpSp>
        <p:nvGrpSpPr>
          <p:cNvPr id="16" name="Group 15"/>
          <p:cNvGrpSpPr/>
          <p:nvPr userDrawn="1"/>
        </p:nvGrpSpPr>
        <p:grpSpPr>
          <a:xfrm>
            <a:off x="354350" y="725651"/>
            <a:ext cx="2619399" cy="617949"/>
            <a:chOff x="354350" y="725651"/>
            <a:chExt cx="2619399" cy="617949"/>
          </a:xfrm>
        </p:grpSpPr>
        <p:sp>
          <p:nvSpPr>
            <p:cNvPr id="4" name="TextBox 3"/>
            <p:cNvSpPr txBox="1"/>
            <p:nvPr userDrawn="1"/>
          </p:nvSpPr>
          <p:spPr>
            <a:xfrm>
              <a:off x="354350" y="725651"/>
              <a:ext cx="994503" cy="584775"/>
            </a:xfrm>
            <a:prstGeom prst="rect">
              <a:avLst/>
            </a:prstGeom>
            <a:noFill/>
          </p:spPr>
          <p:txBody>
            <a:bodyPr wrap="none" rtlCol="0">
              <a:spAutoFit/>
            </a:bodyPr>
            <a:lstStyle/>
            <a:p>
              <a:r>
                <a:rPr lang="en-US" sz="2800" b="1" dirty="0">
                  <a:latin typeface="Arial Black" panose="020B0A04020102020204" pitchFamily="34" charset="0"/>
                </a:rPr>
                <a:t>VA</a:t>
              </a:r>
              <a:r>
                <a:rPr lang="en-US" sz="3200" b="1" dirty="0">
                  <a:latin typeface="Arial Black" panose="020B0A04020102020204" pitchFamily="34" charset="0"/>
                </a:rPr>
                <a:t>  </a:t>
              </a:r>
            </a:p>
          </p:txBody>
        </p:sp>
        <p:cxnSp>
          <p:nvCxnSpPr>
            <p:cNvPr id="9" name="Straight Connector 8"/>
            <p:cNvCxnSpPr/>
            <p:nvPr userDrawn="1"/>
          </p:nvCxnSpPr>
          <p:spPr>
            <a:xfrm>
              <a:off x="1101866" y="800957"/>
              <a:ext cx="0"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1160958" y="851157"/>
              <a:ext cx="1606530" cy="492443"/>
            </a:xfrm>
            <a:prstGeom prst="rect">
              <a:avLst/>
            </a:prstGeom>
            <a:noFill/>
          </p:spPr>
          <p:txBody>
            <a:bodyPr wrap="none" rtlCol="0">
              <a:spAutoFit/>
            </a:bodyPr>
            <a:lstStyle/>
            <a:p>
              <a:r>
                <a:rPr lang="en-US" sz="800" b="1" dirty="0">
                  <a:latin typeface="Arial Narrow" panose="020B0606020202030204" pitchFamily="34" charset="0"/>
                </a:rPr>
                <a:t>U.S. Department of Veterans Affairs</a:t>
              </a:r>
            </a:p>
            <a:p>
              <a:endParaRPr lang="en-US" sz="200" b="1" dirty="0">
                <a:latin typeface="Arial Narrow" panose="020B0606020202030204" pitchFamily="34" charset="0"/>
              </a:endParaRPr>
            </a:p>
            <a:p>
              <a:r>
                <a:rPr lang="en-US" sz="800" b="0" dirty="0">
                  <a:latin typeface="Arial Narrow" panose="020B0606020202030204" pitchFamily="34" charset="0"/>
                </a:rPr>
                <a:t>Veterans Health Administration</a:t>
              </a:r>
            </a:p>
            <a:p>
              <a:r>
                <a:rPr lang="en-US" sz="800" b="0" dirty="0">
                  <a:latin typeface="Arial Narrow" panose="020B0606020202030204" pitchFamily="34" charset="0"/>
                </a:rPr>
                <a:t>Office of Emergency Management</a:t>
              </a:r>
            </a:p>
          </p:txBody>
        </p:sp>
        <p:cxnSp>
          <p:nvCxnSpPr>
            <p:cNvPr id="15" name="Straight Connector 14"/>
            <p:cNvCxnSpPr/>
            <p:nvPr userDrawn="1"/>
          </p:nvCxnSpPr>
          <p:spPr>
            <a:xfrm flipV="1">
              <a:off x="1236389" y="1031192"/>
              <a:ext cx="1737360" cy="463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266"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11920" y="5656591"/>
            <a:ext cx="265271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8747CF37-A189-40DB-9A29-B8FF00174AA8}"/>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665560" y="5741874"/>
            <a:ext cx="623854" cy="6436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19" name="Rectangle 18"/>
          <p:cNvSpPr/>
          <p:nvPr/>
        </p:nvSpPr>
        <p:spPr>
          <a:xfrm>
            <a:off x="178038" y="211908"/>
            <a:ext cx="8778240" cy="6510602"/>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356346" y="4144699"/>
            <a:ext cx="8421625" cy="84628"/>
          </a:xfrm>
          <a:prstGeom prst="rect">
            <a:avLst/>
          </a:prstGeom>
          <a:solidFill>
            <a:srgbClr val="83909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56347" y="4287820"/>
            <a:ext cx="8421624" cy="733068"/>
          </a:xfrm>
        </p:spPr>
        <p:txBody>
          <a:bodyPr anchor="b">
            <a:noAutofit/>
          </a:bodyPr>
          <a:lstStyle>
            <a:lvl1pPr algn="l">
              <a:defRPr sz="3600" b="0">
                <a:solidFill>
                  <a:srgbClr val="003F72"/>
                </a:solidFill>
              </a:defRPr>
            </a:lvl1pPr>
          </a:lstStyle>
          <a:p>
            <a:r>
              <a:rPr lang="en-US"/>
              <a:t>Click to edit Master title style</a:t>
            </a:r>
            <a:endParaRPr dirty="0"/>
          </a:p>
        </p:txBody>
      </p:sp>
      <p:sp>
        <p:nvSpPr>
          <p:cNvPr id="3" name="Picture Placeholder 2"/>
          <p:cNvSpPr>
            <a:spLocks noGrp="1"/>
          </p:cNvSpPr>
          <p:nvPr>
            <p:ph type="pic" idx="1"/>
          </p:nvPr>
        </p:nvSpPr>
        <p:spPr>
          <a:xfrm>
            <a:off x="356347" y="331694"/>
            <a:ext cx="8421624" cy="37125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56347" y="5271247"/>
            <a:ext cx="8421624" cy="539349"/>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11" name="Footer Placeholder 4"/>
          <p:cNvSpPr>
            <a:spLocks noGrp="1"/>
          </p:cNvSpPr>
          <p:nvPr>
            <p:ph type="ftr" sz="quarter" idx="11"/>
          </p:nvPr>
        </p:nvSpPr>
        <p:spPr>
          <a:xfrm>
            <a:off x="178038" y="5877832"/>
            <a:ext cx="8778240" cy="844678"/>
          </a:xfrm>
          <a:prstGeom prst="rect">
            <a:avLst/>
          </a:prstGeom>
        </p:spPr>
        <p:txBody>
          <a:bodyPr/>
          <a:lstStyle>
            <a:lvl1pPr algn="ctr">
              <a:defRPr/>
            </a:lvl1pPr>
          </a:lstStyle>
          <a:p>
            <a:endParaRPr lang="en-US" dirty="0"/>
          </a:p>
        </p:txBody>
      </p:sp>
      <p:sp>
        <p:nvSpPr>
          <p:cNvPr id="14" name="Slide Number Placeholder 5"/>
          <p:cNvSpPr>
            <a:spLocks noGrp="1"/>
          </p:cNvSpPr>
          <p:nvPr>
            <p:ph type="sldNum" sz="quarter" idx="12"/>
          </p:nvPr>
        </p:nvSpPr>
        <p:spPr>
          <a:xfrm>
            <a:off x="8245475" y="6470399"/>
            <a:ext cx="762000" cy="271463"/>
          </a:xfrm>
          <a:prstGeom prst="rect">
            <a:avLst/>
          </a:prstGeom>
        </p:spPr>
        <p:txBody>
          <a:bodyPr/>
          <a:lstStyle>
            <a:lvl1pPr algn="r">
              <a:defRPr/>
            </a:lvl1pPr>
          </a:lstStyle>
          <a:p>
            <a:fld id="{CFE4BAC9-6D41-4691-9299-18EF07EF0177}" type="slidenum">
              <a:rPr lang="en-US" smtClean="0"/>
              <a:pPr/>
              <a:t>‹#›</a:t>
            </a:fld>
            <a:endParaRPr lang="en-US" dirty="0"/>
          </a:p>
        </p:txBody>
      </p:sp>
      <p:pic>
        <p:nvPicPr>
          <p:cNvPr id="10242"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44850" y="5890018"/>
            <a:ext cx="265271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707BB082-2089-4C8B-88FB-9147746263A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0178" y="215264"/>
            <a:ext cx="1066228" cy="110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9B103013-19CA-4E3F-A705-F72E1FF2F651}"/>
              </a:ext>
            </a:extLst>
          </p:cNvPr>
          <p:cNvSpPr>
            <a:spLocks noChangeArrowheads="1"/>
          </p:cNvSpPr>
          <p:nvPr userDrawn="1"/>
        </p:nvSpPr>
        <p:spPr bwMode="auto">
          <a:xfrm flipV="1">
            <a:off x="0" y="762000"/>
            <a:ext cx="9144000" cy="152400"/>
          </a:xfrm>
          <a:prstGeom prst="rect">
            <a:avLst/>
          </a:prstGeom>
          <a:gradFill rotWithShape="0">
            <a:gsLst>
              <a:gs pos="0">
                <a:srgbClr val="000000"/>
              </a:gs>
              <a:gs pos="50000">
                <a:srgbClr val="FF0033"/>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endParaRPr lang="en-US" altLang="en-US" sz="3600"/>
          </a:p>
        </p:txBody>
      </p:sp>
      <p:graphicFrame>
        <p:nvGraphicFramePr>
          <p:cNvPr id="4" name="Object 8">
            <a:extLst>
              <a:ext uri="{FF2B5EF4-FFF2-40B4-BE49-F238E27FC236}">
                <a16:creationId xmlns:a16="http://schemas.microsoft.com/office/drawing/2014/main" id="{CAC349AE-B094-460E-A140-F92661C778DD}"/>
              </a:ext>
            </a:extLst>
          </p:cNvPr>
          <p:cNvGraphicFramePr>
            <a:graphicFrameLocks noChangeAspect="1"/>
          </p:cNvGraphicFramePr>
          <p:nvPr userDrawn="1"/>
        </p:nvGraphicFramePr>
        <p:xfrm>
          <a:off x="7848600" y="228600"/>
          <a:ext cx="1157288" cy="1158875"/>
        </p:xfrm>
        <a:graphic>
          <a:graphicData uri="http://schemas.openxmlformats.org/presentationml/2006/ole">
            <mc:AlternateContent xmlns:mc="http://schemas.openxmlformats.org/markup-compatibility/2006">
              <mc:Choice xmlns:v="urn:schemas-microsoft-com:vml" Requires="v">
                <p:oleObj name="Clip" r:id="rId2" imgW="34804350" imgH="34813875" progId="">
                  <p:embed/>
                </p:oleObj>
              </mc:Choice>
              <mc:Fallback>
                <p:oleObj name="Clip" r:id="rId2" imgW="34804350" imgH="34813875" progId="">
                  <p:embed/>
                  <p:pic>
                    <p:nvPicPr>
                      <p:cNvPr id="4" name="Object 8">
                        <a:extLst>
                          <a:ext uri="{FF2B5EF4-FFF2-40B4-BE49-F238E27FC236}">
                            <a16:creationId xmlns:a16="http://schemas.microsoft.com/office/drawing/2014/main" id="{CAC349AE-B094-460E-A140-F92661C77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28600"/>
                        <a:ext cx="1157288"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9" descr="DOD_CLR">
            <a:extLst>
              <a:ext uri="{FF2B5EF4-FFF2-40B4-BE49-F238E27FC236}">
                <a16:creationId xmlns:a16="http://schemas.microsoft.com/office/drawing/2014/main" id="{99C97F0F-D9E0-4177-BC23-CCFDE938A819}"/>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52400" y="250825"/>
            <a:ext cx="11430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4" name="Rectangle 2"/>
          <p:cNvSpPr>
            <a:spLocks noGrp="1" noChangeArrowheads="1"/>
          </p:cNvSpPr>
          <p:nvPr>
            <p:ph type="subTitle" idx="1"/>
          </p:nvPr>
        </p:nvSpPr>
        <p:spPr>
          <a:xfrm>
            <a:off x="1447800" y="1600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3">
            <a:extLst>
              <a:ext uri="{FF2B5EF4-FFF2-40B4-BE49-F238E27FC236}">
                <a16:creationId xmlns:a16="http://schemas.microsoft.com/office/drawing/2014/main" id="{78B5975D-581E-4E75-8278-DD83C89C330A}"/>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BCADB657-3B45-4B17-9513-3D9CB407E9D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C8D301A6-173F-44E2-B64B-CAA15A24A60E}"/>
              </a:ext>
            </a:extLst>
          </p:cNvPr>
          <p:cNvSpPr>
            <a:spLocks noGrp="1" noChangeArrowheads="1"/>
          </p:cNvSpPr>
          <p:nvPr>
            <p:ph type="sldNum" sz="quarter" idx="12"/>
          </p:nvPr>
        </p:nvSpPr>
        <p:spPr/>
        <p:txBody>
          <a:bodyPr/>
          <a:lstStyle>
            <a:lvl1pPr>
              <a:defRPr/>
            </a:lvl1pPr>
          </a:lstStyle>
          <a:p>
            <a:pPr>
              <a:defRPr/>
            </a:pPr>
            <a:fld id="{A118176B-C5E7-4809-82EA-CD362686653D}" type="slidenum">
              <a:rPr lang="en-US" altLang="en-US"/>
              <a:pPr>
                <a:defRPr/>
              </a:pPr>
              <a:t>‹#›</a:t>
            </a:fld>
            <a:endParaRPr lang="en-US" altLang="en-US"/>
          </a:p>
        </p:txBody>
      </p:sp>
    </p:spTree>
    <p:extLst>
      <p:ext uri="{BB962C8B-B14F-4D97-AF65-F5344CB8AC3E}">
        <p14:creationId xmlns:p14="http://schemas.microsoft.com/office/powerpoint/2010/main" val="165263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userDrawn="1"/>
        </p:nvSpPr>
        <p:spPr>
          <a:xfrm>
            <a:off x="183674" y="173699"/>
            <a:ext cx="8778240" cy="6510603"/>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37481" y="244158"/>
            <a:ext cx="6907994" cy="1034275"/>
          </a:xfrm>
        </p:spPr>
        <p:txBody>
          <a:bodyPr anchor="b"/>
          <a:lstStyle>
            <a:lvl1pPr>
              <a:defRPr>
                <a:solidFill>
                  <a:srgbClr val="003F72"/>
                </a:solidFill>
              </a:defRPr>
            </a:lvl1pPr>
          </a:lstStyle>
          <a:p>
            <a:r>
              <a:rPr lang="en-US" dirty="0"/>
              <a:t>Click to edit Master title style</a:t>
            </a:r>
            <a:endParaRPr dirty="0"/>
          </a:p>
        </p:txBody>
      </p:sp>
      <p:sp>
        <p:nvSpPr>
          <p:cNvPr id="3" name="Content Placeholder 2"/>
          <p:cNvSpPr>
            <a:spLocks noGrp="1"/>
          </p:cNvSpPr>
          <p:nvPr>
            <p:ph idx="1"/>
          </p:nvPr>
        </p:nvSpPr>
        <p:spPr>
          <a:xfrm>
            <a:off x="783708" y="1453905"/>
            <a:ext cx="7461767" cy="4377074"/>
          </a:xfrm>
        </p:spPr>
        <p:txBody>
          <a:bodyPr>
            <a:normAutofit/>
          </a:bodyPr>
          <a:lstStyle>
            <a:lvl1pPr marL="290513" indent="-171450" algn="l">
              <a:lnSpc>
                <a:spcPct val="100000"/>
              </a:lnSpc>
              <a:spcBef>
                <a:spcPts val="0"/>
              </a:spcBef>
              <a:buClrTx/>
              <a:buFont typeface="Arial" panose="020B0604020202020204" pitchFamily="34" charset="0"/>
              <a:buChar char="•"/>
              <a:tabLst>
                <a:tab pos="795338" algn="l"/>
              </a:tabLst>
              <a:defRPr sz="1800" baseline="0">
                <a:solidFill>
                  <a:schemeClr val="tx1"/>
                </a:solidFill>
              </a:defRPr>
            </a:lvl1pPr>
            <a:lvl2pPr marL="502920" indent="-182880">
              <a:buClr>
                <a:schemeClr val="tx1"/>
              </a:buClr>
              <a:buFont typeface="Calibri" panose="020F0502020204030204" pitchFamily="34" charset="0"/>
              <a:buChar char="‒"/>
              <a:defRPr sz="1800">
                <a:solidFill>
                  <a:schemeClr val="tx1"/>
                </a:solidFill>
              </a:defRPr>
            </a:lvl2pPr>
            <a:lvl3pPr marL="685800" indent="-182880">
              <a:buFont typeface="Courier New" panose="02070309020205020404" pitchFamily="49" charset="0"/>
              <a:buChar char="o"/>
              <a:defRPr sz="1800">
                <a:solidFill>
                  <a:schemeClr val="tx1"/>
                </a:solidFill>
              </a:defRPr>
            </a:lvl3pPr>
            <a:lvl4pPr>
              <a:buClr>
                <a:schemeClr val="tx1"/>
              </a:buClr>
              <a:defRPr sz="1800">
                <a:solidFill>
                  <a:schemeClr val="tx1"/>
                </a:solidFill>
              </a:defRPr>
            </a:lvl4pPr>
            <a:lvl5pPr>
              <a:defRPr sz="1800">
                <a:solidFill>
                  <a:schemeClr val="tx1"/>
                </a:solidFill>
              </a:defRPr>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a:xfrm>
            <a:off x="8245475" y="6470399"/>
            <a:ext cx="762000" cy="271463"/>
          </a:xfrm>
          <a:prstGeom prst="rect">
            <a:avLst/>
          </a:prstGeom>
        </p:spPr>
        <p:txBody>
          <a:bodyPr/>
          <a:lstStyle>
            <a:lvl1pPr algn="r">
              <a:defRPr/>
            </a:lvl1pPr>
          </a:lstStyle>
          <a:p>
            <a:fld id="{CFE4BAC9-6D41-4691-9299-18EF07EF0177}" type="slidenum">
              <a:rPr lang="en-US" smtClean="0"/>
              <a:pPr/>
              <a:t>‹#›</a:t>
            </a:fld>
            <a:endParaRPr lang="en-US" dirty="0"/>
          </a:p>
        </p:txBody>
      </p:sp>
      <p:cxnSp>
        <p:nvCxnSpPr>
          <p:cNvPr id="16" name="Straight Connector 15"/>
          <p:cNvCxnSpPr/>
          <p:nvPr userDrawn="1"/>
        </p:nvCxnSpPr>
        <p:spPr>
          <a:xfrm>
            <a:off x="642257" y="1309072"/>
            <a:ext cx="7783286" cy="0"/>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09332" y="5828972"/>
            <a:ext cx="2649136" cy="713045"/>
          </a:xfrm>
          <a:prstGeom prst="rect">
            <a:avLst/>
          </a:prstGeom>
        </p:spPr>
      </p:pic>
      <p:pic>
        <p:nvPicPr>
          <p:cNvPr id="7" name="Picture 6">
            <a:extLst>
              <a:ext uri="{FF2B5EF4-FFF2-40B4-BE49-F238E27FC236}">
                <a16:creationId xmlns:a16="http://schemas.microsoft.com/office/drawing/2014/main" id="{DEDC495E-B371-40CF-A87D-023BABD85F9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0178" y="173699"/>
            <a:ext cx="1066228" cy="110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9" name="Rectangle 8"/>
          <p:cNvSpPr/>
          <p:nvPr userDrawn="1"/>
        </p:nvSpPr>
        <p:spPr>
          <a:xfrm>
            <a:off x="206058" y="187146"/>
            <a:ext cx="8778240" cy="6510602"/>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p:nvPr>
        </p:nvSpPr>
        <p:spPr>
          <a:xfrm>
            <a:off x="636493" y="3442447"/>
            <a:ext cx="7836408" cy="1532965"/>
          </a:xfrm>
        </p:spPr>
        <p:txBody>
          <a:bodyPr anchor="b" anchorCtr="0">
            <a:normAutofit/>
          </a:bodyPr>
          <a:lstStyle>
            <a:lvl1pPr>
              <a:defRPr sz="4000">
                <a:solidFill>
                  <a:srgbClr val="003F72"/>
                </a:solidFill>
              </a:defRPr>
            </a:lvl1pPr>
          </a:lstStyle>
          <a:p>
            <a:r>
              <a:rPr lang="en-US"/>
              <a:t>Click to edit Master title style</a:t>
            </a:r>
            <a:endParaRPr dirty="0"/>
          </a:p>
        </p:txBody>
      </p:sp>
      <p:sp>
        <p:nvSpPr>
          <p:cNvPr id="3" name="Subtitle 2"/>
          <p:cNvSpPr>
            <a:spLocks noGrp="1"/>
          </p:cNvSpPr>
          <p:nvPr userDrawn="1">
            <p:ph type="subTitle" idx="1"/>
          </p:nvPr>
        </p:nvSpPr>
        <p:spPr>
          <a:xfrm>
            <a:off x="636493" y="5029200"/>
            <a:ext cx="7836408" cy="827147"/>
          </a:xfrm>
        </p:spPr>
        <p:txBody>
          <a:bodyPr>
            <a:normAutofit/>
          </a:bodyPr>
          <a:lstStyle>
            <a:lvl1pPr marL="0" indent="0" algn="l">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4" name="Picture Placeholder 13"/>
          <p:cNvSpPr>
            <a:spLocks noGrp="1"/>
          </p:cNvSpPr>
          <p:nvPr userDrawn="1">
            <p:ph type="pic" sz="quarter" idx="12"/>
          </p:nvPr>
        </p:nvSpPr>
        <p:spPr>
          <a:xfrm>
            <a:off x="1317009" y="613522"/>
            <a:ext cx="7155892" cy="2645229"/>
          </a:xfrm>
        </p:spPr>
        <p:txBody>
          <a:bodyPr>
            <a:normAutofit/>
          </a:bodyPr>
          <a:lstStyle>
            <a:lvl1pPr>
              <a:buNone/>
              <a:defRPr sz="1800"/>
            </a:lvl1pPr>
          </a:lstStyle>
          <a:p>
            <a:r>
              <a:rPr lang="en-US" dirty="0"/>
              <a:t>Click icon to add picture</a:t>
            </a:r>
            <a:endParaRPr dirty="0"/>
          </a:p>
        </p:txBody>
      </p:sp>
      <p:sp>
        <p:nvSpPr>
          <p:cNvPr id="16" name="Footer Placeholder 4"/>
          <p:cNvSpPr>
            <a:spLocks noGrp="1"/>
          </p:cNvSpPr>
          <p:nvPr>
            <p:ph type="ftr" sz="quarter" idx="11"/>
          </p:nvPr>
        </p:nvSpPr>
        <p:spPr>
          <a:xfrm>
            <a:off x="182880" y="5890146"/>
            <a:ext cx="8778240" cy="794156"/>
          </a:xfrm>
          <a:prstGeom prst="rect">
            <a:avLst/>
          </a:prstGeom>
        </p:spPr>
        <p:txBody>
          <a:bodyPr/>
          <a:lstStyle>
            <a:lvl1pPr algn="ctr">
              <a:defRPr/>
            </a:lvl1pPr>
          </a:lstStyle>
          <a:p>
            <a:endParaRPr lang="en-US" dirty="0"/>
          </a:p>
        </p:txBody>
      </p:sp>
      <p:sp>
        <p:nvSpPr>
          <p:cNvPr id="17" name="Slide Number Placeholder 5"/>
          <p:cNvSpPr>
            <a:spLocks noGrp="1"/>
          </p:cNvSpPr>
          <p:nvPr>
            <p:ph type="sldNum" sz="quarter" idx="13"/>
          </p:nvPr>
        </p:nvSpPr>
        <p:spPr>
          <a:xfrm>
            <a:off x="8092440" y="6371591"/>
            <a:ext cx="762000" cy="271463"/>
          </a:xfrm>
          <a:prstGeom prst="rect">
            <a:avLst/>
          </a:prstGeom>
        </p:spPr>
        <p:txBody>
          <a:bodyPr/>
          <a:lstStyle>
            <a:lvl1pPr algn="r">
              <a:defRPr/>
            </a:lvl1pPr>
          </a:lstStyle>
          <a:p>
            <a:fld id="{CFE4BAC9-6D41-4691-9299-18EF07EF0177}" type="slidenum">
              <a:rPr lang="en-US" smtClean="0"/>
              <a:pPr/>
              <a:t>‹#›</a:t>
            </a:fld>
            <a:endParaRPr lang="en-US" dirty="0"/>
          </a:p>
        </p:txBody>
      </p:sp>
      <p:sp>
        <p:nvSpPr>
          <p:cNvPr id="11" name="Slide Number Placeholder 5"/>
          <p:cNvSpPr txBox="1">
            <a:spLocks/>
          </p:cNvSpPr>
          <p:nvPr userDrawn="1"/>
        </p:nvSpPr>
        <p:spPr>
          <a:xfrm>
            <a:off x="8245475" y="6470399"/>
            <a:ext cx="762000" cy="271463"/>
          </a:xfrm>
          <a:prstGeom prst="rect">
            <a:avLst/>
          </a:prstGeom>
        </p:spPr>
        <p:txBody>
          <a:bodyPr/>
          <a:lstStyle>
            <a:defPPr>
              <a:defRPr lang="en-US"/>
            </a:defPPr>
            <a:lvl1pPr marL="0" algn="r" defTabSz="914400" rtl="0" eaLnBrk="1" latinLnBrk="0" hangingPunct="1">
              <a:defRPr sz="1000" kern="1200">
                <a:solidFill>
                  <a:srgbClr val="003F7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E4BAC9-6D41-4691-9299-18EF07EF0177}" type="slidenum">
              <a:rPr lang="en-US" smtClean="0"/>
              <a:pPr/>
              <a:t>‹#›</a:t>
            </a:fld>
            <a:endParaRPr lang="en-US" dirty="0"/>
          </a:p>
        </p:txBody>
      </p:sp>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44850" y="5879385"/>
            <a:ext cx="265271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0632D64A-7AB9-4036-9459-9EF25E2698B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0178" y="173699"/>
            <a:ext cx="1066228" cy="110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1" name="Rectangle 20"/>
          <p:cNvSpPr/>
          <p:nvPr userDrawn="1"/>
        </p:nvSpPr>
        <p:spPr>
          <a:xfrm>
            <a:off x="174524" y="178798"/>
            <a:ext cx="8778240" cy="6510602"/>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17009" y="244158"/>
            <a:ext cx="6928466" cy="1034275"/>
          </a:xfrm>
        </p:spPr>
        <p:txBody>
          <a:bodyPr anchor="b"/>
          <a:lstStyle>
            <a:lvl1pPr>
              <a:defRPr>
                <a:solidFill>
                  <a:srgbClr val="003F72"/>
                </a:solidFill>
              </a:defRPr>
            </a:lvl1pPr>
          </a:lstStyle>
          <a:p>
            <a:r>
              <a:rPr lang="en-US" dirty="0"/>
              <a:t>Click to edit Master title style</a:t>
            </a:r>
            <a:endParaRPr dirty="0"/>
          </a:p>
        </p:txBody>
      </p:sp>
      <p:sp>
        <p:nvSpPr>
          <p:cNvPr id="3" name="Content Placeholder 2"/>
          <p:cNvSpPr>
            <a:spLocks noGrp="1"/>
          </p:cNvSpPr>
          <p:nvPr>
            <p:ph sz="half" idx="1"/>
          </p:nvPr>
        </p:nvSpPr>
        <p:spPr>
          <a:xfrm>
            <a:off x="900111" y="1462261"/>
            <a:ext cx="3566160" cy="4244058"/>
          </a:xfrm>
        </p:spPr>
        <p:txBody>
          <a:bodyPr>
            <a:normAutofit/>
          </a:bodyPr>
          <a:lstStyle>
            <a:lvl1pPr>
              <a:defRPr sz="1800"/>
            </a:lvl1pPr>
            <a:lvl2pPr>
              <a:buClrTx/>
              <a:defRPr sz="1800"/>
            </a:lvl2pPr>
            <a:lvl3pPr>
              <a:defRPr sz="1800"/>
            </a:lvl3pPr>
            <a:lvl4pPr>
              <a:buClrTx/>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199" y="1462260"/>
            <a:ext cx="3566160" cy="4244059"/>
          </a:xfrm>
        </p:spPr>
        <p:txBody>
          <a:bodyPr>
            <a:normAutofit/>
          </a:bodyPr>
          <a:lstStyle>
            <a:lvl1pPr>
              <a:defRPr sz="1800"/>
            </a:lvl1pPr>
            <a:lvl2pPr>
              <a:buClrTx/>
              <a:defRPr sz="1800"/>
            </a:lvl2pPr>
            <a:lvl3pPr>
              <a:defRPr sz="1800"/>
            </a:lvl3pPr>
            <a:lvl4pPr>
              <a:buClrTx/>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Footer Placeholder 4"/>
          <p:cNvSpPr>
            <a:spLocks noGrp="1"/>
          </p:cNvSpPr>
          <p:nvPr>
            <p:ph type="ftr" sz="quarter" idx="11"/>
          </p:nvPr>
        </p:nvSpPr>
        <p:spPr>
          <a:xfrm>
            <a:off x="174524" y="5890145"/>
            <a:ext cx="8778240" cy="794157"/>
          </a:xfrm>
          <a:prstGeom prst="rect">
            <a:avLst/>
          </a:prstGeom>
        </p:spPr>
        <p:txBody>
          <a:bodyPr/>
          <a:lstStyle>
            <a:lvl1pPr algn="ctr">
              <a:defRPr/>
            </a:lvl1pPr>
          </a:lstStyle>
          <a:p>
            <a:endParaRPr lang="en-US" dirty="0"/>
          </a:p>
        </p:txBody>
      </p:sp>
      <p:sp>
        <p:nvSpPr>
          <p:cNvPr id="10" name="Slide Number Placeholder 5"/>
          <p:cNvSpPr>
            <a:spLocks noGrp="1"/>
          </p:cNvSpPr>
          <p:nvPr>
            <p:ph type="sldNum" sz="quarter" idx="12"/>
          </p:nvPr>
        </p:nvSpPr>
        <p:spPr>
          <a:xfrm>
            <a:off x="8245475" y="6470399"/>
            <a:ext cx="762000" cy="271463"/>
          </a:xfrm>
          <a:prstGeom prst="rect">
            <a:avLst/>
          </a:prstGeom>
        </p:spPr>
        <p:txBody>
          <a:bodyPr/>
          <a:lstStyle>
            <a:lvl1pPr algn="r">
              <a:defRPr/>
            </a:lvl1pPr>
          </a:lstStyle>
          <a:p>
            <a:fld id="{CFE4BAC9-6D41-4691-9299-18EF07EF0177}" type="slidenum">
              <a:rPr lang="en-US" smtClean="0"/>
              <a:pPr/>
              <a:t>‹#›</a:t>
            </a:fld>
            <a:endParaRPr lang="en-US" dirty="0"/>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5935" y="277062"/>
            <a:ext cx="989800" cy="971290"/>
          </a:xfrm>
          <a:prstGeom prst="rect">
            <a:avLst/>
          </a:prstGeom>
        </p:spPr>
      </p:pic>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244850" y="5895840"/>
            <a:ext cx="265271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8E0E60D5-E15A-4B98-971E-BC8DA0673234}"/>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50178" y="173699"/>
            <a:ext cx="1066228" cy="110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635014" y="1385450"/>
            <a:ext cx="7795639" cy="64008"/>
          </a:xfrm>
          <a:prstGeom prst="rect">
            <a:avLst/>
          </a:prstGeom>
          <a:solidFill>
            <a:srgbClr val="83909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296063" y="244158"/>
            <a:ext cx="7134590" cy="1042631"/>
          </a:xfrm>
        </p:spPr>
        <p:txBody>
          <a:bodyPr anchor="b"/>
          <a:lstStyle>
            <a:lvl1pPr>
              <a:defRPr>
                <a:solidFill>
                  <a:srgbClr val="003F72"/>
                </a:solidFill>
              </a:defRPr>
            </a:lvl1pPr>
          </a:lstStyle>
          <a:p>
            <a:r>
              <a:rPr lang="en-US" dirty="0"/>
              <a:t>Click to edit Master title style</a:t>
            </a:r>
            <a:endParaRPr dirty="0"/>
          </a:p>
        </p:txBody>
      </p:sp>
      <p:sp>
        <p:nvSpPr>
          <p:cNvPr id="9" name="Footer Placeholder 4"/>
          <p:cNvSpPr>
            <a:spLocks noGrp="1"/>
          </p:cNvSpPr>
          <p:nvPr>
            <p:ph type="ftr" sz="quarter" idx="11"/>
          </p:nvPr>
        </p:nvSpPr>
        <p:spPr>
          <a:xfrm>
            <a:off x="182880" y="5885412"/>
            <a:ext cx="8778240" cy="798890"/>
          </a:xfrm>
          <a:prstGeom prst="rect">
            <a:avLst/>
          </a:prstGeom>
        </p:spPr>
        <p:txBody>
          <a:bodyPr/>
          <a:lstStyle>
            <a:lvl1pPr algn="ctr">
              <a:defRPr/>
            </a:lvl1pPr>
          </a:lstStyle>
          <a:p>
            <a:endParaRPr lang="en-US" dirty="0"/>
          </a:p>
        </p:txBody>
      </p:sp>
      <p:sp>
        <p:nvSpPr>
          <p:cNvPr id="12" name="Slide Number Placeholder 5"/>
          <p:cNvSpPr>
            <a:spLocks noGrp="1"/>
          </p:cNvSpPr>
          <p:nvPr>
            <p:ph type="sldNum" sz="quarter" idx="12"/>
          </p:nvPr>
        </p:nvSpPr>
        <p:spPr>
          <a:xfrm>
            <a:off x="8245475" y="6470399"/>
            <a:ext cx="762000" cy="271463"/>
          </a:xfrm>
          <a:prstGeom prst="rect">
            <a:avLst/>
          </a:prstGeom>
        </p:spPr>
        <p:txBody>
          <a:bodyPr/>
          <a:lstStyle>
            <a:lvl1pPr algn="r">
              <a:defRPr/>
            </a:lvl1pPr>
          </a:lstStyle>
          <a:p>
            <a:fld id="{CFE4BAC9-6D41-4691-9299-18EF07EF0177}" type="slidenum">
              <a:rPr lang="en-US" smtClean="0"/>
              <a:pPr/>
              <a:t>‹#›</a:t>
            </a:fld>
            <a:endParaRPr lang="en-US" dirty="0"/>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5935" y="277062"/>
            <a:ext cx="989800" cy="971290"/>
          </a:xfrm>
          <a:prstGeom prst="rect">
            <a:avLst/>
          </a:prstGeom>
        </p:spPr>
      </p:pic>
      <p:pic>
        <p:nvPicPr>
          <p:cNvPr id="5122"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244850" y="5900651"/>
            <a:ext cx="265271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7437312B-D864-4197-A4F9-0C60726C7348}"/>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50178" y="173699"/>
            <a:ext cx="1066228" cy="110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4"/>
          <p:cNvSpPr>
            <a:spLocks noGrp="1"/>
          </p:cNvSpPr>
          <p:nvPr>
            <p:ph type="ftr" sz="quarter" idx="11"/>
          </p:nvPr>
        </p:nvSpPr>
        <p:spPr>
          <a:xfrm>
            <a:off x="182880" y="5885411"/>
            <a:ext cx="8778240" cy="798891"/>
          </a:xfrm>
          <a:prstGeom prst="rect">
            <a:avLst/>
          </a:prstGeom>
        </p:spPr>
        <p:txBody>
          <a:bodyPr/>
          <a:lstStyle>
            <a:lvl1pPr algn="ctr">
              <a:defRPr/>
            </a:lvl1pPr>
          </a:lstStyle>
          <a:p>
            <a:endParaRPr lang="en-US" dirty="0"/>
          </a:p>
        </p:txBody>
      </p:sp>
      <p:sp>
        <p:nvSpPr>
          <p:cNvPr id="10" name="Slide Number Placeholder 5"/>
          <p:cNvSpPr>
            <a:spLocks noGrp="1"/>
          </p:cNvSpPr>
          <p:nvPr>
            <p:ph type="sldNum" sz="quarter" idx="12"/>
          </p:nvPr>
        </p:nvSpPr>
        <p:spPr>
          <a:xfrm>
            <a:off x="8245475" y="6470399"/>
            <a:ext cx="762000" cy="271463"/>
          </a:xfrm>
          <a:prstGeom prst="rect">
            <a:avLst/>
          </a:prstGeom>
        </p:spPr>
        <p:txBody>
          <a:bodyPr/>
          <a:lstStyle>
            <a:lvl1pPr algn="r">
              <a:defRPr/>
            </a:lvl1pPr>
          </a:lstStyle>
          <a:p>
            <a:fld id="{CFE4BAC9-6D41-4691-9299-18EF07EF0177}" type="slidenum">
              <a:rPr lang="en-US" smtClean="0"/>
              <a:pPr/>
              <a:t>‹#›</a:t>
            </a:fld>
            <a:endParaRPr lang="en-US" dirty="0"/>
          </a:p>
        </p:txBody>
      </p:sp>
      <p:pic>
        <p:nvPicPr>
          <p:cNvPr id="6146"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44850" y="5900651"/>
            <a:ext cx="265271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C0206939-30DB-4528-A36E-76FA3F1FA4A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0178" y="173699"/>
            <a:ext cx="1066228" cy="1100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userDrawn="1"/>
        </p:nvSpPr>
        <p:spPr>
          <a:xfrm>
            <a:off x="182880" y="173699"/>
            <a:ext cx="8778240" cy="6510602"/>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rot="5400000">
            <a:off x="1185241" y="3060079"/>
            <a:ext cx="5337273" cy="64010"/>
          </a:xfrm>
          <a:prstGeom prst="rect">
            <a:avLst/>
          </a:prstGeom>
          <a:solidFill>
            <a:srgbClr val="83909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530225" y="1248354"/>
            <a:ext cx="3008313" cy="835937"/>
          </a:xfrm>
        </p:spPr>
        <p:txBody>
          <a:bodyPr anchor="b">
            <a:normAutofit/>
          </a:bodyPr>
          <a:lstStyle>
            <a:lvl1pPr algn="l">
              <a:defRPr sz="2800" b="0">
                <a:solidFill>
                  <a:srgbClr val="003F72"/>
                </a:solidFill>
              </a:defRPr>
            </a:lvl1pPr>
          </a:lstStyle>
          <a:p>
            <a:r>
              <a:rPr lang="en-US" dirty="0"/>
              <a:t>Click to edit Master title style</a:t>
            </a:r>
            <a:endParaRPr dirty="0"/>
          </a:p>
        </p:txBody>
      </p:sp>
      <p:sp>
        <p:nvSpPr>
          <p:cNvPr id="3" name="Content Placeholder 2"/>
          <p:cNvSpPr>
            <a:spLocks noGrp="1"/>
          </p:cNvSpPr>
          <p:nvPr>
            <p:ph idx="1"/>
          </p:nvPr>
        </p:nvSpPr>
        <p:spPr>
          <a:xfrm>
            <a:off x="4191000" y="1242639"/>
            <a:ext cx="4252119" cy="4518081"/>
          </a:xfrm>
        </p:spPr>
        <p:txBody>
          <a:bodyPr>
            <a:normAutofit/>
          </a:bodyPr>
          <a:lstStyle>
            <a:lvl1pPr>
              <a:buClrTx/>
              <a:defRPr sz="1800" baseline="0"/>
            </a:lvl1pPr>
            <a:lvl2pPr>
              <a:buClrTx/>
              <a:defRPr sz="1800" baseline="0"/>
            </a:lvl2pPr>
            <a:lvl3pPr>
              <a:buClrTx/>
              <a:defRPr sz="1800" baseline="0"/>
            </a:lvl3pPr>
            <a:lvl4pPr>
              <a:buClrTx/>
              <a:defRPr sz="1800" baseline="0"/>
            </a:lvl4pPr>
            <a:lvl5pPr>
              <a:buClrTx/>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147889"/>
            <a:ext cx="3008313" cy="3612831"/>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11" name="Footer Placeholder 4"/>
          <p:cNvSpPr>
            <a:spLocks noGrp="1"/>
          </p:cNvSpPr>
          <p:nvPr>
            <p:ph type="ftr" sz="quarter" idx="11"/>
          </p:nvPr>
        </p:nvSpPr>
        <p:spPr>
          <a:xfrm>
            <a:off x="182880" y="5890145"/>
            <a:ext cx="8778240" cy="794157"/>
          </a:xfrm>
          <a:prstGeom prst="rect">
            <a:avLst/>
          </a:prstGeom>
        </p:spPr>
        <p:txBody>
          <a:bodyPr/>
          <a:lstStyle>
            <a:lvl1pPr algn="ctr">
              <a:defRPr/>
            </a:lvl1pPr>
          </a:lstStyle>
          <a:p>
            <a:endParaRPr lang="en-US" dirty="0"/>
          </a:p>
        </p:txBody>
      </p:sp>
      <p:sp>
        <p:nvSpPr>
          <p:cNvPr id="14" name="Slide Number Placeholder 5"/>
          <p:cNvSpPr>
            <a:spLocks noGrp="1"/>
          </p:cNvSpPr>
          <p:nvPr>
            <p:ph type="sldNum" sz="quarter" idx="12"/>
          </p:nvPr>
        </p:nvSpPr>
        <p:spPr>
          <a:xfrm>
            <a:off x="8245475" y="6470399"/>
            <a:ext cx="762000" cy="271463"/>
          </a:xfrm>
          <a:prstGeom prst="rect">
            <a:avLst/>
          </a:prstGeom>
        </p:spPr>
        <p:txBody>
          <a:bodyPr/>
          <a:lstStyle>
            <a:lvl1pPr algn="r">
              <a:defRPr/>
            </a:lvl1pPr>
          </a:lstStyle>
          <a:p>
            <a:fld id="{CFE4BAC9-6D41-4691-9299-18EF07EF0177}" type="slidenum">
              <a:rPr lang="en-US" smtClean="0"/>
              <a:pPr/>
              <a:t>‹#›</a:t>
            </a:fld>
            <a:endParaRPr lang="en-US" dirty="0"/>
          </a:p>
        </p:txBody>
      </p:sp>
      <p:pic>
        <p:nvPicPr>
          <p:cNvPr id="7170"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44850" y="5900651"/>
            <a:ext cx="265271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01D61DC6-CCC3-4396-93F5-AC44213ED10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0178" y="173699"/>
            <a:ext cx="1066228" cy="110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29" name="Rectangle 28"/>
          <p:cNvSpPr/>
          <p:nvPr/>
        </p:nvSpPr>
        <p:spPr>
          <a:xfrm>
            <a:off x="182880" y="173699"/>
            <a:ext cx="8778240" cy="6510603"/>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rot="5400000">
            <a:off x="1135285" y="3011727"/>
            <a:ext cx="5467222" cy="64013"/>
          </a:xfrm>
          <a:prstGeom prst="rect">
            <a:avLst/>
          </a:prstGeom>
          <a:solidFill>
            <a:srgbClr val="83909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5" name="Rectangle 24"/>
          <p:cNvSpPr/>
          <p:nvPr/>
        </p:nvSpPr>
        <p:spPr>
          <a:xfrm rot="10800000" flipV="1">
            <a:off x="352889" y="1548740"/>
            <a:ext cx="3298444" cy="45726"/>
          </a:xfrm>
          <a:prstGeom prst="rect">
            <a:avLst/>
          </a:prstGeom>
          <a:solidFill>
            <a:srgbClr val="83909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52893" y="1694329"/>
            <a:ext cx="3298440" cy="914400"/>
          </a:xfrm>
        </p:spPr>
        <p:txBody>
          <a:bodyPr anchor="b">
            <a:normAutofit/>
          </a:bodyPr>
          <a:lstStyle>
            <a:lvl1pPr algn="l">
              <a:defRPr sz="2800" b="0">
                <a:solidFill>
                  <a:srgbClr val="003F72"/>
                </a:solidFill>
              </a:defRPr>
            </a:lvl1pPr>
          </a:lstStyle>
          <a:p>
            <a:r>
              <a:rPr lang="en-US"/>
              <a:t>Click to edit Master title style</a:t>
            </a:r>
            <a:endParaRPr dirty="0"/>
          </a:p>
        </p:txBody>
      </p:sp>
      <p:sp>
        <p:nvSpPr>
          <p:cNvPr id="3" name="Content Placeholder 2"/>
          <p:cNvSpPr>
            <a:spLocks noGrp="1"/>
          </p:cNvSpPr>
          <p:nvPr>
            <p:ph idx="1"/>
          </p:nvPr>
        </p:nvSpPr>
        <p:spPr>
          <a:xfrm>
            <a:off x="4077462" y="1242639"/>
            <a:ext cx="4365657" cy="4534706"/>
          </a:xfrm>
        </p:spPr>
        <p:txBody>
          <a:bodyPr>
            <a:normAutofit/>
          </a:bodyPr>
          <a:lstStyle>
            <a:lvl1pPr>
              <a:buClrTx/>
              <a:defRPr sz="1800" baseline="0"/>
            </a:lvl1pPr>
            <a:lvl2pPr>
              <a:buClrTx/>
              <a:defRPr sz="1800" baseline="0"/>
            </a:lvl2pPr>
            <a:lvl3pPr>
              <a:buClrTx/>
              <a:defRPr sz="1800" baseline="0"/>
            </a:lvl3pPr>
            <a:lvl4pPr>
              <a:buClrTx/>
              <a:defRPr sz="1800" baseline="0"/>
            </a:lvl4pPr>
            <a:lvl5pPr>
              <a:buClrTx/>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52893" y="2672323"/>
            <a:ext cx="3298440" cy="3105022"/>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Picture Placeholder 16"/>
          <p:cNvSpPr>
            <a:spLocks noGrp="1"/>
          </p:cNvSpPr>
          <p:nvPr>
            <p:ph type="pic" sz="quarter" idx="13"/>
          </p:nvPr>
        </p:nvSpPr>
        <p:spPr>
          <a:xfrm>
            <a:off x="1296063" y="310123"/>
            <a:ext cx="2355270" cy="1204912"/>
          </a:xfrm>
        </p:spPr>
        <p:txBody>
          <a:bodyPr>
            <a:normAutofit/>
          </a:bodyPr>
          <a:lstStyle>
            <a:lvl1pPr>
              <a:buNone/>
              <a:defRPr sz="1800"/>
            </a:lvl1pPr>
          </a:lstStyle>
          <a:p>
            <a:r>
              <a:rPr lang="en-US" dirty="0"/>
              <a:t>Click icon to add picture</a:t>
            </a:r>
            <a:endParaRPr dirty="0"/>
          </a:p>
        </p:txBody>
      </p:sp>
      <p:sp>
        <p:nvSpPr>
          <p:cNvPr id="13" name="Footer Placeholder 4"/>
          <p:cNvSpPr>
            <a:spLocks noGrp="1"/>
          </p:cNvSpPr>
          <p:nvPr>
            <p:ph type="ftr" sz="quarter" idx="11"/>
          </p:nvPr>
        </p:nvSpPr>
        <p:spPr>
          <a:xfrm>
            <a:off x="182880" y="5840940"/>
            <a:ext cx="8778240" cy="843362"/>
          </a:xfrm>
          <a:prstGeom prst="rect">
            <a:avLst/>
          </a:prstGeom>
        </p:spPr>
        <p:txBody>
          <a:bodyPr/>
          <a:lstStyle>
            <a:lvl1pPr algn="ctr">
              <a:defRPr/>
            </a:lvl1pPr>
          </a:lstStyle>
          <a:p>
            <a:endParaRPr lang="en-US" dirty="0"/>
          </a:p>
        </p:txBody>
      </p:sp>
      <p:sp>
        <p:nvSpPr>
          <p:cNvPr id="16" name="Slide Number Placeholder 5"/>
          <p:cNvSpPr>
            <a:spLocks noGrp="1"/>
          </p:cNvSpPr>
          <p:nvPr>
            <p:ph type="sldNum" sz="quarter" idx="12"/>
          </p:nvPr>
        </p:nvSpPr>
        <p:spPr>
          <a:xfrm>
            <a:off x="8245475" y="6470399"/>
            <a:ext cx="762000" cy="271463"/>
          </a:xfrm>
          <a:prstGeom prst="rect">
            <a:avLst/>
          </a:prstGeom>
        </p:spPr>
        <p:txBody>
          <a:bodyPr/>
          <a:lstStyle>
            <a:lvl1pPr algn="r">
              <a:defRPr/>
            </a:lvl1pPr>
          </a:lstStyle>
          <a:p>
            <a:fld id="{CFE4BAC9-6D41-4691-9299-18EF07EF0177}" type="slidenum">
              <a:rPr lang="en-US" smtClean="0"/>
              <a:pPr/>
              <a:t>‹#›</a:t>
            </a:fld>
            <a:endParaRPr lang="en-US" dirty="0"/>
          </a:p>
        </p:txBody>
      </p:sp>
      <p:pic>
        <p:nvPicPr>
          <p:cNvPr id="8194"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44850" y="5836853"/>
            <a:ext cx="265271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8F31A432-F34A-4CC1-A632-47FD0F62EC0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0178" y="173699"/>
            <a:ext cx="1066228" cy="1100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userDrawn="1"/>
        </p:nvSpPr>
        <p:spPr>
          <a:xfrm>
            <a:off x="182880" y="173698"/>
            <a:ext cx="8778240" cy="6510603"/>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1253047" y="3196623"/>
            <a:ext cx="5231699" cy="64012"/>
          </a:xfrm>
          <a:prstGeom prst="rect">
            <a:avLst/>
          </a:prstGeom>
          <a:solidFill>
            <a:srgbClr val="83909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530352" y="1691640"/>
            <a:ext cx="3008376" cy="914400"/>
          </a:xfrm>
        </p:spPr>
        <p:txBody>
          <a:bodyPr anchor="b">
            <a:noAutofit/>
          </a:bodyPr>
          <a:lstStyle>
            <a:lvl1pPr algn="l">
              <a:defRPr sz="2800" b="0">
                <a:solidFill>
                  <a:srgbClr val="003F72"/>
                </a:solidFill>
              </a:defRPr>
            </a:lvl1pPr>
          </a:lstStyle>
          <a:p>
            <a:r>
              <a:rPr lang="en-US"/>
              <a:t>Click to edit Master title style</a:t>
            </a:r>
            <a:endParaRPr dirty="0"/>
          </a:p>
        </p:txBody>
      </p:sp>
      <p:sp>
        <p:nvSpPr>
          <p:cNvPr id="3" name="Picture Placeholder 2"/>
          <p:cNvSpPr>
            <a:spLocks noGrp="1"/>
          </p:cNvSpPr>
          <p:nvPr>
            <p:ph type="pic" idx="1"/>
          </p:nvPr>
        </p:nvSpPr>
        <p:spPr>
          <a:xfrm>
            <a:off x="4191000" y="1248352"/>
            <a:ext cx="4262359" cy="459612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30352" y="2670048"/>
            <a:ext cx="3008376" cy="3162537"/>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11" name="Footer Placeholder 4"/>
          <p:cNvSpPr>
            <a:spLocks noGrp="1"/>
          </p:cNvSpPr>
          <p:nvPr>
            <p:ph type="ftr" sz="quarter" idx="11"/>
          </p:nvPr>
        </p:nvSpPr>
        <p:spPr>
          <a:xfrm>
            <a:off x="182880" y="5902036"/>
            <a:ext cx="8778240" cy="782266"/>
          </a:xfrm>
          <a:prstGeom prst="rect">
            <a:avLst/>
          </a:prstGeom>
        </p:spPr>
        <p:txBody>
          <a:bodyPr/>
          <a:lstStyle>
            <a:lvl1pPr algn="ctr">
              <a:defRPr/>
            </a:lvl1pPr>
          </a:lstStyle>
          <a:p>
            <a:endParaRPr lang="en-US" dirty="0"/>
          </a:p>
        </p:txBody>
      </p:sp>
      <p:sp>
        <p:nvSpPr>
          <p:cNvPr id="14" name="Slide Number Placeholder 5"/>
          <p:cNvSpPr>
            <a:spLocks noGrp="1"/>
          </p:cNvSpPr>
          <p:nvPr>
            <p:ph type="sldNum" sz="quarter" idx="12"/>
          </p:nvPr>
        </p:nvSpPr>
        <p:spPr>
          <a:xfrm>
            <a:off x="8245475" y="6470399"/>
            <a:ext cx="762000" cy="271463"/>
          </a:xfrm>
          <a:prstGeom prst="rect">
            <a:avLst/>
          </a:prstGeom>
        </p:spPr>
        <p:txBody>
          <a:bodyPr/>
          <a:lstStyle>
            <a:lvl1pPr algn="r">
              <a:defRPr/>
            </a:lvl1pPr>
          </a:lstStyle>
          <a:p>
            <a:fld id="{CFE4BAC9-6D41-4691-9299-18EF07EF0177}" type="slidenum">
              <a:rPr lang="en-US" smtClean="0"/>
              <a:pPr/>
              <a:t>‹#›</a:t>
            </a:fld>
            <a:endParaRPr lang="en-US" dirty="0"/>
          </a:p>
        </p:txBody>
      </p:sp>
      <p:pic>
        <p:nvPicPr>
          <p:cNvPr id="9218"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44850" y="5911284"/>
            <a:ext cx="265271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7980A032-D870-4B86-95C2-088409AFD10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0178" y="173699"/>
            <a:ext cx="1066228" cy="110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034275"/>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900112" y="1445549"/>
            <a:ext cx="7345363" cy="46199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Date Placeholder 3"/>
          <p:cNvSpPr>
            <a:spLocks noGrp="1"/>
          </p:cNvSpPr>
          <p:nvPr>
            <p:ph type="dt" sz="half" idx="2"/>
          </p:nvPr>
        </p:nvSpPr>
        <p:spPr>
          <a:xfrm>
            <a:off x="243840" y="6371591"/>
            <a:ext cx="825658" cy="259317"/>
          </a:xfrm>
          <a:prstGeom prst="rect">
            <a:avLst/>
          </a:prstGeom>
        </p:spPr>
        <p:txBody>
          <a:bodyPr/>
          <a:lstStyle>
            <a:lvl1pPr>
              <a:defRPr sz="1000">
                <a:solidFill>
                  <a:schemeClr val="tx2"/>
                </a:solidFill>
              </a:defRPr>
            </a:lvl1pPr>
          </a:lstStyle>
          <a:p>
            <a:endParaRPr lang="en-US" dirty="0"/>
          </a:p>
        </p:txBody>
      </p:sp>
      <p:sp>
        <p:nvSpPr>
          <p:cNvPr id="11" name="Footer Placeholder 4"/>
          <p:cNvSpPr>
            <a:spLocks noGrp="1"/>
          </p:cNvSpPr>
          <p:nvPr>
            <p:ph type="ftr" sz="quarter" idx="3"/>
          </p:nvPr>
        </p:nvSpPr>
        <p:spPr>
          <a:xfrm>
            <a:off x="2865920" y="6371590"/>
            <a:ext cx="3417381" cy="312711"/>
          </a:xfrm>
          <a:prstGeom prst="rect">
            <a:avLst/>
          </a:prstGeom>
        </p:spPr>
        <p:txBody>
          <a:bodyPr/>
          <a:lstStyle>
            <a:lvl1pPr algn="ctr">
              <a:defRPr sz="1000">
                <a:solidFill>
                  <a:srgbClr val="003F72"/>
                </a:solidFill>
              </a:defRPr>
            </a:lvl1pPr>
          </a:lstStyle>
          <a:p>
            <a:endParaRPr lang="en-US" dirty="0"/>
          </a:p>
        </p:txBody>
      </p:sp>
      <p:sp>
        <p:nvSpPr>
          <p:cNvPr id="12" name="Slide Number Placeholder 5"/>
          <p:cNvSpPr>
            <a:spLocks noGrp="1"/>
          </p:cNvSpPr>
          <p:nvPr>
            <p:ph type="sldNum" sz="quarter" idx="4"/>
          </p:nvPr>
        </p:nvSpPr>
        <p:spPr>
          <a:xfrm>
            <a:off x="8092440" y="6371591"/>
            <a:ext cx="762000" cy="271463"/>
          </a:xfrm>
          <a:prstGeom prst="rect">
            <a:avLst/>
          </a:prstGeom>
        </p:spPr>
        <p:txBody>
          <a:bodyPr/>
          <a:lstStyle>
            <a:lvl1pPr algn="r">
              <a:defRPr sz="1000">
                <a:solidFill>
                  <a:srgbClr val="003F72"/>
                </a:solidFill>
              </a:defRPr>
            </a:lvl1pPr>
          </a:lstStyle>
          <a:p>
            <a:fld id="{CFE4BAC9-6D41-4691-9299-18EF07EF017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spcBef>
          <a:spcPct val="0"/>
        </a:spcBef>
        <a:buNone/>
        <a:defRPr sz="3500" kern="1200">
          <a:solidFill>
            <a:schemeClr val="bg1"/>
          </a:solidFill>
          <a:latin typeface="Georgia"/>
          <a:ea typeface="+mj-ea"/>
          <a:cs typeface="Georgia"/>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1800" kern="1200">
          <a:solidFill>
            <a:schemeClr val="bg1"/>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bg1"/>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bg1"/>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bg1"/>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bg1"/>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kaitlen.b.doyle.mil@health.mi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hyperlink" Target="https://www.phe.gov/Preparedness/responders/ndms/definitive-care/Pages/default.asp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www.ada.org/en/publications/cdt/ada-dental-claim-form"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www.cms.gov/Medicare/Billing/ElectronicBillingEDITrans/16_1500" TargetMode="External"/><Relationship Id="rId5" Type="http://schemas.openxmlformats.org/officeDocument/2006/relationships/hyperlink" Target="https://www.cms.gov/Medicare/Billing/ElectronicBillingEDITrans/15_1450" TargetMode="External"/><Relationship Id="rId4" Type="http://schemas.openxmlformats.org/officeDocument/2006/relationships/hyperlink" Target="https://www.phe.gov/Preparedness/responders/ndms/definitive-care/reimbursement-program/Pages/Claims-Submission.asp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hyperlink" Target="mailto:Darryl.Stevenson@va.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Dawn.Stevenson2@v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C6E7-139D-4538-9274-15D7F6ACCC6B}"/>
              </a:ext>
            </a:extLst>
          </p:cNvPr>
          <p:cNvSpPr>
            <a:spLocks noGrp="1"/>
          </p:cNvSpPr>
          <p:nvPr>
            <p:ph type="ctrTitle"/>
          </p:nvPr>
        </p:nvSpPr>
        <p:spPr>
          <a:xfrm>
            <a:off x="914400" y="2114018"/>
            <a:ext cx="7491046" cy="1209730"/>
          </a:xfrm>
        </p:spPr>
        <p:txBody>
          <a:bodyPr/>
          <a:lstStyle/>
          <a:p>
            <a:pPr algn="ctr"/>
            <a:r>
              <a:rPr lang="en-US" dirty="0"/>
              <a:t>Federal Coordinating Center (FCC) What They Are and Are Not</a:t>
            </a:r>
          </a:p>
        </p:txBody>
      </p:sp>
      <p:sp>
        <p:nvSpPr>
          <p:cNvPr id="3" name="Subtitle 2">
            <a:extLst>
              <a:ext uri="{FF2B5EF4-FFF2-40B4-BE49-F238E27FC236}">
                <a16:creationId xmlns:a16="http://schemas.microsoft.com/office/drawing/2014/main" id="{B27AAA0B-CFF7-4C1F-A964-FEE22196D51E}"/>
              </a:ext>
            </a:extLst>
          </p:cNvPr>
          <p:cNvSpPr>
            <a:spLocks noGrp="1"/>
          </p:cNvSpPr>
          <p:nvPr>
            <p:ph type="subTitle" idx="1"/>
          </p:nvPr>
        </p:nvSpPr>
        <p:spPr>
          <a:xfrm>
            <a:off x="825911" y="3429000"/>
            <a:ext cx="7737986" cy="1752600"/>
          </a:xfrm>
        </p:spPr>
        <p:txBody>
          <a:bodyPr>
            <a:normAutofit/>
          </a:bodyPr>
          <a:lstStyle/>
          <a:p>
            <a:pPr algn="ctr"/>
            <a:r>
              <a:rPr lang="en-US" sz="2400" dirty="0"/>
              <a:t>VHA Office of Emergency Management</a:t>
            </a:r>
          </a:p>
          <a:p>
            <a:pPr algn="ctr"/>
            <a:r>
              <a:rPr lang="en-US" sz="2400" dirty="0">
                <a:effectLst/>
                <a:latin typeface="Calibri" panose="020F0502020204030204" pitchFamily="34" charset="0"/>
                <a:ea typeface="Calibri" panose="020F0502020204030204" pitchFamily="34" charset="0"/>
              </a:rPr>
              <a:t>Health Care Coalition Task Force Meeting</a:t>
            </a:r>
          </a:p>
          <a:p>
            <a:pPr algn="ctr"/>
            <a:r>
              <a:rPr lang="en-US" sz="2400" dirty="0"/>
              <a:t>July 18, 2023</a:t>
            </a:r>
          </a:p>
        </p:txBody>
      </p:sp>
    </p:spTree>
    <p:extLst>
      <p:ext uri="{BB962C8B-B14F-4D97-AF65-F5344CB8AC3E}">
        <p14:creationId xmlns:p14="http://schemas.microsoft.com/office/powerpoint/2010/main" val="25087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E91DA-19A2-DD73-B85E-C40E2F6B3CB7}"/>
              </a:ext>
            </a:extLst>
          </p:cNvPr>
          <p:cNvPicPr>
            <a:picLocks noChangeAspect="1"/>
          </p:cNvPicPr>
          <p:nvPr/>
        </p:nvPicPr>
        <p:blipFill>
          <a:blip r:embed="rId3"/>
          <a:stretch>
            <a:fillRect/>
          </a:stretch>
        </p:blipFill>
        <p:spPr>
          <a:xfrm>
            <a:off x="816430" y="1397643"/>
            <a:ext cx="7903028" cy="3394207"/>
          </a:xfrm>
          <a:prstGeom prst="rect">
            <a:avLst/>
          </a:prstGeom>
        </p:spPr>
      </p:pic>
      <p:sp>
        <p:nvSpPr>
          <p:cNvPr id="2" name="Rectangle 2">
            <a:extLst>
              <a:ext uri="{FF2B5EF4-FFF2-40B4-BE49-F238E27FC236}">
                <a16:creationId xmlns:a16="http://schemas.microsoft.com/office/drawing/2014/main" id="{6802479A-3FAD-139E-5C68-DE837AE583DA}"/>
              </a:ext>
            </a:extLst>
          </p:cNvPr>
          <p:cNvSpPr txBox="1">
            <a:spLocks noRot="1" noChangeArrowheads="1"/>
          </p:cNvSpPr>
          <p:nvPr/>
        </p:nvSpPr>
        <p:spPr>
          <a:xfrm>
            <a:off x="1668207" y="342821"/>
            <a:ext cx="6682458" cy="742197"/>
          </a:xfrm>
          <a:prstGeom prst="rect">
            <a:avLst/>
          </a:prstGeom>
          <a:solidFill>
            <a:schemeClr val="bg2">
              <a:lumMod val="75000"/>
            </a:schemeClr>
          </a:solidFill>
        </p:spPr>
        <p:txBody>
          <a:bodyPr>
            <a:normAutofit fontScale="92500"/>
          </a:bodyPr>
          <a:lstStyle>
            <a:lvl1pPr algn="l" defTabSz="914400" rtl="0" eaLnBrk="1" latinLnBrk="0" hangingPunct="1">
              <a:spcBef>
                <a:spcPct val="0"/>
              </a:spcBef>
              <a:buNone/>
              <a:defRPr sz="3500" kern="1200">
                <a:solidFill>
                  <a:schemeClr val="bg1"/>
                </a:solidFill>
                <a:latin typeface="Georgia"/>
                <a:ea typeface="+mj-ea"/>
                <a:cs typeface="Georgia"/>
              </a:defRPr>
            </a:lvl1pPr>
          </a:lstStyle>
          <a:p>
            <a:pPr algn="ctr"/>
            <a:r>
              <a:rPr lang="en-US" sz="3600" dirty="0">
                <a:latin typeface="Times New Roman" panose="02020603050405020304" pitchFamily="18" charset="0"/>
                <a:cs typeface="Times New Roman" panose="02020603050405020304" pitchFamily="18" charset="0"/>
              </a:rPr>
              <a:t>Miami Primary Receiving Area (PRA)</a:t>
            </a:r>
          </a:p>
        </p:txBody>
      </p:sp>
      <p:sp>
        <p:nvSpPr>
          <p:cNvPr id="3" name="TextBox 2">
            <a:extLst>
              <a:ext uri="{FF2B5EF4-FFF2-40B4-BE49-F238E27FC236}">
                <a16:creationId xmlns:a16="http://schemas.microsoft.com/office/drawing/2014/main" id="{E8B55982-9896-CB45-2DDC-612C1BA4084D}"/>
              </a:ext>
            </a:extLst>
          </p:cNvPr>
          <p:cNvSpPr txBox="1"/>
          <p:nvPr/>
        </p:nvSpPr>
        <p:spPr>
          <a:xfrm>
            <a:off x="816430" y="5024477"/>
            <a:ext cx="7826828" cy="400110"/>
          </a:xfrm>
          <a:prstGeom prst="rect">
            <a:avLst/>
          </a:prstGeom>
          <a:noFill/>
        </p:spPr>
        <p:txBody>
          <a:bodyPr wrap="square">
            <a:spAutoFit/>
          </a:bodyPr>
          <a:lstStyle/>
          <a:p>
            <a:pPr marL="119063" marR="0" lvl="0" fontAlgn="auto">
              <a:spcAft>
                <a:spcPts val="0"/>
              </a:spcAft>
              <a:buSzTx/>
              <a:tabLst>
                <a:tab pos="795338" algn="l"/>
              </a:tabLst>
              <a:defRPr/>
            </a:pPr>
            <a:r>
              <a:rPr lang="en-US" sz="2000" b="1" dirty="0">
                <a:latin typeface="Times New Roman" panose="02020603050405020304" pitchFamily="18" charset="0"/>
                <a:cs typeface="Times New Roman" panose="02020603050405020304" pitchFamily="18" charset="0"/>
              </a:rPr>
              <a:t>PRA</a:t>
            </a:r>
            <a:r>
              <a:rPr lang="en-US" sz="2000" dirty="0">
                <a:latin typeface="Times New Roman" panose="02020603050405020304" pitchFamily="18" charset="0"/>
                <a:cs typeface="Times New Roman" panose="02020603050405020304" pitchFamily="18" charset="0"/>
              </a:rPr>
              <a:t>-United State Coast Guard Miami Air Station </a:t>
            </a:r>
            <a:r>
              <a:rPr lang="en-US" sz="2000" dirty="0" err="1">
                <a:latin typeface="Times New Roman" panose="02020603050405020304" pitchFamily="18" charset="0"/>
                <a:cs typeface="Times New Roman" panose="02020603050405020304" pitchFamily="18" charset="0"/>
              </a:rPr>
              <a:t>Opa-Locka</a:t>
            </a:r>
            <a:r>
              <a:rPr lang="en-US" sz="2000" dirty="0">
                <a:latin typeface="Times New Roman" panose="02020603050405020304" pitchFamily="18" charset="0"/>
                <a:cs typeface="Times New Roman" panose="02020603050405020304" pitchFamily="18" charset="0"/>
              </a:rPr>
              <a:t>, FL</a:t>
            </a:r>
          </a:p>
        </p:txBody>
      </p:sp>
      <p:sp>
        <p:nvSpPr>
          <p:cNvPr id="4" name="Slide Number Placeholder 3">
            <a:extLst>
              <a:ext uri="{FF2B5EF4-FFF2-40B4-BE49-F238E27FC236}">
                <a16:creationId xmlns:a16="http://schemas.microsoft.com/office/drawing/2014/main" id="{AF576B3D-2BF0-6019-862E-AA9FD34419D0}"/>
              </a:ext>
            </a:extLst>
          </p:cNvPr>
          <p:cNvSpPr>
            <a:spLocks noGrp="1"/>
          </p:cNvSpPr>
          <p:nvPr>
            <p:ph type="sldNum" sz="quarter" idx="12"/>
          </p:nvPr>
        </p:nvSpPr>
        <p:spPr/>
        <p:txBody>
          <a:bodyPr/>
          <a:lstStyle/>
          <a:p>
            <a:fld id="{CFE4BAC9-6D41-4691-9299-18EF07EF0177}" type="slidenum">
              <a:rPr lang="en-US" smtClean="0"/>
              <a:pPr/>
              <a:t>10</a:t>
            </a:fld>
            <a:endParaRPr lang="en-US" dirty="0"/>
          </a:p>
        </p:txBody>
      </p:sp>
    </p:spTree>
    <p:extLst>
      <p:ext uri="{BB962C8B-B14F-4D97-AF65-F5344CB8AC3E}">
        <p14:creationId xmlns:p14="http://schemas.microsoft.com/office/powerpoint/2010/main" val="1068504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609599" y="1278433"/>
            <a:ext cx="5334001" cy="4525963"/>
          </a:xfrm>
          <a:prstGeom prst="rect">
            <a:avLst/>
          </a:prstGeom>
        </p:spPr>
        <p:txBody>
          <a:bodyPr vert="horz" lIns="91440" tIns="45720" rIns="91440" bIns="45720" rtlCol="0">
            <a:noAutofit/>
          </a:bodyPr>
          <a:lstStyle/>
          <a:p>
            <a:pPr marL="290513" marR="0" lvl="0" indent="-171450" fontAlgn="auto">
              <a:spcAft>
                <a:spcPts val="0"/>
              </a:spcAft>
              <a:buSzTx/>
              <a:buFont typeface="Arial" panose="020B0604020202020204" pitchFamily="34" charset="0"/>
              <a:buChar char="•"/>
              <a:tabLst>
                <a:tab pos="795338" algn="l"/>
              </a:tabLst>
              <a:defRPr/>
            </a:pPr>
            <a:r>
              <a:rPr lang="en-US" sz="2000" b="1" dirty="0">
                <a:latin typeface="Times New Roman" panose="02020603050405020304" pitchFamily="18" charset="0"/>
                <a:cs typeface="Times New Roman" panose="02020603050405020304" pitchFamily="18" charset="0"/>
              </a:rPr>
              <a:t>Facility: </a:t>
            </a:r>
            <a:r>
              <a:rPr lang="en-US" sz="2000" dirty="0">
                <a:latin typeface="Times New Roman" panose="02020603050405020304" pitchFamily="18" charset="0"/>
                <a:cs typeface="Times New Roman" panose="02020603050405020304" pitchFamily="18" charset="0"/>
              </a:rPr>
              <a:t>Bruce  W. Carter VAMC</a:t>
            </a:r>
          </a:p>
          <a:p>
            <a:pPr marL="290513" marR="0" lvl="0" indent="-171450" fontAlgn="auto">
              <a:spcAft>
                <a:spcPts val="0"/>
              </a:spcAft>
              <a:buSzTx/>
              <a:buFont typeface="Arial" panose="020B0604020202020204" pitchFamily="34" charset="0"/>
              <a:buChar char="•"/>
              <a:tabLst>
                <a:tab pos="795338" algn="l"/>
              </a:tabLst>
              <a:defRPr/>
            </a:pPr>
            <a:endParaRPr lang="en-US" sz="2000" dirty="0">
              <a:latin typeface="Times New Roman" panose="02020603050405020304" pitchFamily="18" charset="0"/>
              <a:cs typeface="Times New Roman" panose="02020603050405020304" pitchFamily="18" charset="0"/>
            </a:endParaRPr>
          </a:p>
          <a:p>
            <a:pPr marL="290513" marR="0" lvl="0" indent="-171450" fontAlgn="auto">
              <a:spcAft>
                <a:spcPts val="0"/>
              </a:spcAft>
              <a:buSzTx/>
              <a:buFont typeface="Arial" panose="020B0604020202020204" pitchFamily="34" charset="0"/>
              <a:buChar char="•"/>
              <a:tabLst>
                <a:tab pos="795338" algn="l"/>
              </a:tabLst>
              <a:defRPr/>
            </a:pPr>
            <a:r>
              <a:rPr lang="en-US" sz="2000" b="1" dirty="0">
                <a:latin typeface="Times New Roman" panose="02020603050405020304" pitchFamily="18" charset="0"/>
                <a:cs typeface="Times New Roman" panose="02020603050405020304" pitchFamily="18" charset="0"/>
              </a:rPr>
              <a:t>FCC Director:</a:t>
            </a:r>
            <a:r>
              <a:rPr lang="en-US" sz="2000" dirty="0">
                <a:latin typeface="Times New Roman" panose="02020603050405020304" pitchFamily="18" charset="0"/>
                <a:cs typeface="Times New Roman" panose="02020603050405020304" pitchFamily="18" charset="0"/>
              </a:rPr>
              <a:t> Kalautie JangDhari  </a:t>
            </a:r>
          </a:p>
          <a:p>
            <a:pPr marL="290513" marR="0" lvl="0" indent="-171450" fontAlgn="auto">
              <a:spcAft>
                <a:spcPts val="0"/>
              </a:spcAft>
              <a:buSzTx/>
              <a:buFont typeface="Arial" panose="020B0604020202020204" pitchFamily="34" charset="0"/>
              <a:buChar char="•"/>
              <a:tabLst>
                <a:tab pos="795338" algn="l"/>
              </a:tabLst>
              <a:defRPr/>
            </a:pPr>
            <a:endParaRPr lang="en-US" sz="2000" dirty="0">
              <a:latin typeface="Times New Roman" panose="02020603050405020304" pitchFamily="18" charset="0"/>
              <a:cs typeface="Times New Roman" panose="02020603050405020304" pitchFamily="18" charset="0"/>
            </a:endParaRPr>
          </a:p>
          <a:p>
            <a:pPr marL="290513" marR="0" lvl="0" indent="-171450" fontAlgn="auto">
              <a:spcAft>
                <a:spcPts val="0"/>
              </a:spcAft>
              <a:buSzTx/>
              <a:buFont typeface="Arial" panose="020B0604020202020204" pitchFamily="34" charset="0"/>
              <a:buChar char="•"/>
              <a:tabLst>
                <a:tab pos="795338" algn="l"/>
              </a:tabLst>
              <a:defRPr/>
            </a:pPr>
            <a:r>
              <a:rPr lang="en-US" sz="2000" b="1" dirty="0">
                <a:latin typeface="Times New Roman" panose="02020603050405020304" pitchFamily="18" charset="0"/>
                <a:cs typeface="Times New Roman" panose="02020603050405020304" pitchFamily="18" charset="0"/>
              </a:rPr>
              <a:t>FCC Coordinator:  </a:t>
            </a:r>
            <a:r>
              <a:rPr lang="en-US" sz="2000" dirty="0">
                <a:latin typeface="Times New Roman" panose="02020603050405020304" pitchFamily="18" charset="0"/>
                <a:cs typeface="Times New Roman" panose="02020603050405020304" pitchFamily="18" charset="0"/>
              </a:rPr>
              <a:t>Dawn Stevenson</a:t>
            </a:r>
          </a:p>
          <a:p>
            <a:pPr marL="290513" marR="0" lvl="0" indent="-171450" fontAlgn="auto">
              <a:spcAft>
                <a:spcPts val="0"/>
              </a:spcAft>
              <a:buSzTx/>
              <a:buFont typeface="Arial" panose="020B0604020202020204" pitchFamily="34" charset="0"/>
              <a:buChar char="•"/>
              <a:tabLst>
                <a:tab pos="795338" algn="l"/>
              </a:tabLst>
              <a:defRPr/>
            </a:pPr>
            <a:endParaRPr lang="en-US" sz="2000" dirty="0">
              <a:latin typeface="Times New Roman" panose="02020603050405020304" pitchFamily="18" charset="0"/>
              <a:cs typeface="Times New Roman" panose="02020603050405020304" pitchFamily="18" charset="0"/>
            </a:endParaRPr>
          </a:p>
          <a:p>
            <a:pPr marL="290513" indent="-171450">
              <a:buFont typeface="Arial" panose="020B0604020202020204" pitchFamily="34" charset="0"/>
              <a:buChar char="•"/>
              <a:tabLst>
                <a:tab pos="795338" algn="l"/>
              </a:tabLst>
              <a:defRPr/>
            </a:pPr>
            <a:r>
              <a:rPr lang="en-US" sz="2000" b="1" dirty="0">
                <a:latin typeface="Times New Roman" panose="02020603050405020304" pitchFamily="18" charset="0"/>
                <a:cs typeface="Times New Roman" panose="02020603050405020304" pitchFamily="18" charset="0"/>
              </a:rPr>
              <a:t>PRA-</a:t>
            </a:r>
            <a:r>
              <a:rPr lang="en-US" sz="2000" dirty="0">
                <a:latin typeface="Times New Roman" panose="02020603050405020304" pitchFamily="18" charset="0"/>
                <a:cs typeface="Times New Roman" panose="02020603050405020304" pitchFamily="18" charset="0"/>
              </a:rPr>
              <a:t>USCG Miami Air Station </a:t>
            </a:r>
            <a:r>
              <a:rPr lang="en-US" sz="2000" dirty="0" err="1">
                <a:latin typeface="Times New Roman" panose="02020603050405020304" pitchFamily="18" charset="0"/>
                <a:cs typeface="Times New Roman" panose="02020603050405020304" pitchFamily="18" charset="0"/>
              </a:rPr>
              <a:t>Opa-Locka</a:t>
            </a:r>
            <a:r>
              <a:rPr lang="en-US" sz="2000" dirty="0">
                <a:latin typeface="Times New Roman" panose="02020603050405020304" pitchFamily="18" charset="0"/>
                <a:cs typeface="Times New Roman" panose="02020603050405020304" pitchFamily="18" charset="0"/>
              </a:rPr>
              <a:t>, FL</a:t>
            </a:r>
          </a:p>
          <a:p>
            <a:pPr marL="290513" indent="-171450">
              <a:buFont typeface="Arial" panose="020B0604020202020204" pitchFamily="34" charset="0"/>
              <a:buChar char="•"/>
              <a:tabLst>
                <a:tab pos="795338" algn="l"/>
              </a:tabLst>
              <a:defRPr/>
            </a:pPr>
            <a:endPar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290513" indent="-171450">
              <a:buFont typeface="Arial" panose="020B0604020202020204" pitchFamily="34" charset="0"/>
              <a:buChar char="•"/>
              <a:tabLst>
                <a:tab pos="795338" algn="l"/>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NDMS Partner Hospitals-</a:t>
            </a:r>
          </a:p>
          <a:p>
            <a:pPr marL="742950" lvl="1" indent="-285750">
              <a:spcBef>
                <a:spcPct val="20000"/>
              </a:spcBef>
              <a:buFont typeface="Arial" pitchFamily="34" charset="0"/>
              <a:buChar char="–"/>
              <a:defRPr/>
            </a:pPr>
            <a:r>
              <a:rPr lang="en-US" sz="2000" dirty="0"/>
              <a:t>7 of 88 hospitals with signed MOAs​</a:t>
            </a:r>
          </a:p>
          <a:p>
            <a:pPr marL="290513" indent="-171450">
              <a:spcBef>
                <a:spcPct val="20000"/>
              </a:spcBef>
              <a:buFont typeface="Arial" panose="020B0604020202020204" pitchFamily="34" charset="0"/>
              <a:buChar char="•"/>
              <a:tabLst>
                <a:tab pos="795338" algn="l"/>
              </a:tabLst>
              <a:defRPr/>
            </a:pPr>
            <a:r>
              <a:rPr lang="en-US" sz="2000" b="1" dirty="0"/>
              <a:t>Current Activities:  </a:t>
            </a:r>
          </a:p>
          <a:p>
            <a:pPr marL="742950" lvl="1">
              <a:buFont typeface="Arial" pitchFamily="34" charset="0"/>
              <a:buChar char="–"/>
              <a:defRPr/>
            </a:pPr>
            <a:r>
              <a:rPr lang="en-US" sz="2000" dirty="0"/>
              <a:t>NDMS MOA Update </a:t>
            </a:r>
          </a:p>
          <a:p>
            <a:pPr marL="742950" lvl="1">
              <a:buFont typeface="Arial" pitchFamily="34" charset="0"/>
              <a:buChar char="–"/>
              <a:defRPr/>
            </a:pPr>
            <a:r>
              <a:rPr lang="en-US" sz="2000" dirty="0"/>
              <a:t>Update FCC Miami Plan </a:t>
            </a:r>
          </a:p>
          <a:p>
            <a:pPr marL="742950" lvl="1">
              <a:buFont typeface="Arial" pitchFamily="34" charset="0"/>
              <a:buChar char="–"/>
              <a:defRPr/>
            </a:pPr>
            <a:r>
              <a:rPr lang="en-US" sz="2000" dirty="0"/>
              <a:t>FCC/NDMS Steering Committee</a:t>
            </a:r>
          </a:p>
          <a:p>
            <a:pPr marL="742950" lvl="1">
              <a:buFont typeface="Arial" pitchFamily="34" charset="0"/>
              <a:buChar char="–"/>
              <a:defRPr/>
            </a:pPr>
            <a:r>
              <a:rPr lang="en-US" sz="2000" dirty="0"/>
              <a:t>Coordinating TTX / Training </a:t>
            </a:r>
          </a:p>
        </p:txBody>
      </p:sp>
      <p:sp>
        <p:nvSpPr>
          <p:cNvPr id="3" name="Content Placeholder 4">
            <a:extLst>
              <a:ext uri="{FF2B5EF4-FFF2-40B4-BE49-F238E27FC236}">
                <a16:creationId xmlns:a16="http://schemas.microsoft.com/office/drawing/2014/main" id="{6E1CA172-B776-847E-E55F-B1BBFD539FDD}"/>
              </a:ext>
            </a:extLst>
          </p:cNvPr>
          <p:cNvSpPr txBox="1">
            <a:spLocks/>
          </p:cNvSpPr>
          <p:nvPr/>
        </p:nvSpPr>
        <p:spPr>
          <a:xfrm>
            <a:off x="5508170" y="1278433"/>
            <a:ext cx="3666722"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Key Supporting Agencies:</a:t>
            </a:r>
          </a:p>
          <a:p>
            <a:pPr marL="742950" lvl="1" indent="-285750">
              <a:spcBef>
                <a:spcPct val="20000"/>
              </a:spcBef>
              <a:buFont typeface="Arial" pitchFamily="34" charset="0"/>
              <a:buChar char="–"/>
              <a:tabLst>
                <a:tab pos="795338" algn="l"/>
              </a:tabLst>
              <a:defRPr/>
            </a:pPr>
            <a:r>
              <a:rPr lang="en-US" sz="2000" dirty="0"/>
              <a:t>Miami Veterans Affairs Healthcare System</a:t>
            </a:r>
          </a:p>
          <a:p>
            <a:pPr marL="742950" lvl="1" indent="-285750">
              <a:spcBef>
                <a:spcPct val="20000"/>
              </a:spcBef>
              <a:buFont typeface="Arial" pitchFamily="34" charset="0"/>
              <a:buChar char="–"/>
              <a:tabLst>
                <a:tab pos="795338" algn="l"/>
              </a:tabLst>
              <a:defRPr/>
            </a:pPr>
            <a:r>
              <a:rPr lang="en-US" sz="2000" dirty="0"/>
              <a:t>Miami-Dade EOC</a:t>
            </a:r>
          </a:p>
          <a:p>
            <a:pPr marL="742950" lvl="1" indent="-285750">
              <a:spcBef>
                <a:spcPct val="20000"/>
              </a:spcBef>
              <a:buFont typeface="Arial" pitchFamily="34" charset="0"/>
              <a:buChar char="–"/>
              <a:tabLst>
                <a:tab pos="795338" algn="l"/>
              </a:tabLst>
              <a:defRPr/>
            </a:pPr>
            <a:r>
              <a:rPr lang="en-US" sz="2000" dirty="0"/>
              <a:t>Miami-Dade County Healthcare Coalition</a:t>
            </a:r>
          </a:p>
          <a:p>
            <a:pPr marL="742950" lvl="1" indent="-285750">
              <a:spcBef>
                <a:spcPct val="20000"/>
              </a:spcBef>
              <a:buFont typeface="Arial" pitchFamily="34" charset="0"/>
              <a:buChar char="–"/>
              <a:tabLst>
                <a:tab pos="795338" algn="l"/>
              </a:tabLst>
              <a:defRPr/>
            </a:pPr>
            <a:r>
              <a:rPr lang="en-US" sz="2000" dirty="0"/>
              <a:t>Broward County Healthcare Coalition</a:t>
            </a:r>
          </a:p>
          <a:p>
            <a:pPr marL="742950" lvl="1" indent="-285750">
              <a:spcBef>
                <a:spcPct val="20000"/>
              </a:spcBef>
              <a:buFont typeface="Arial" pitchFamily="34" charset="0"/>
              <a:buChar char="–"/>
              <a:tabLst>
                <a:tab pos="795338" algn="l"/>
              </a:tabLst>
              <a:defRPr/>
            </a:pPr>
            <a:r>
              <a:rPr lang="en-US" sz="2000" dirty="0"/>
              <a:t>South Florida Federal Executive Board</a:t>
            </a:r>
          </a:p>
          <a:p>
            <a:pPr marL="742950" lvl="1" indent="-285750">
              <a:spcBef>
                <a:spcPct val="20000"/>
              </a:spcBef>
              <a:buFont typeface="Arial" pitchFamily="34" charset="0"/>
              <a:buChar char="–"/>
              <a:tabLst>
                <a:tab pos="795338" algn="l"/>
              </a:tabLst>
              <a:defRPr/>
            </a:pPr>
            <a:r>
              <a:rPr lang="en-US" sz="2000" dirty="0"/>
              <a:t>RDSTF Region-7</a:t>
            </a:r>
          </a:p>
          <a:p>
            <a:pPr marL="742950" lvl="1" indent="-285750">
              <a:spcBef>
                <a:spcPct val="20000"/>
              </a:spcBef>
              <a:buFont typeface="Arial" pitchFamily="34" charset="0"/>
              <a:buChar char="–"/>
              <a:tabLst>
                <a:tab pos="795338" algn="l"/>
              </a:tabLst>
              <a:defRPr/>
            </a:pPr>
            <a:r>
              <a:rPr lang="en-US" sz="2000" dirty="0"/>
              <a:t>American Red Cross</a:t>
            </a:r>
          </a:p>
        </p:txBody>
      </p:sp>
      <p:sp>
        <p:nvSpPr>
          <p:cNvPr id="7" name="Rectangle 2">
            <a:extLst>
              <a:ext uri="{FF2B5EF4-FFF2-40B4-BE49-F238E27FC236}">
                <a16:creationId xmlns:a16="http://schemas.microsoft.com/office/drawing/2014/main" id="{9F4E262C-9786-E1DC-7D30-4A783480C46B}"/>
              </a:ext>
            </a:extLst>
          </p:cNvPr>
          <p:cNvSpPr txBox="1">
            <a:spLocks noRot="1" noChangeArrowheads="1"/>
          </p:cNvSpPr>
          <p:nvPr/>
        </p:nvSpPr>
        <p:spPr>
          <a:xfrm>
            <a:off x="1489434" y="441817"/>
            <a:ext cx="6682458" cy="742197"/>
          </a:xfrm>
          <a:prstGeom prst="rect">
            <a:avLst/>
          </a:prstGeom>
          <a:solidFill>
            <a:schemeClr val="bg2">
              <a:lumMod val="75000"/>
            </a:schemeClr>
          </a:solidFill>
        </p:spPr>
        <p:txBody>
          <a:bodyPr>
            <a:normAutofit/>
          </a:bodyPr>
          <a:lstStyle>
            <a:lvl1pPr algn="l" defTabSz="914400" rtl="0" eaLnBrk="1" latinLnBrk="0" hangingPunct="1">
              <a:spcBef>
                <a:spcPct val="0"/>
              </a:spcBef>
              <a:buNone/>
              <a:defRPr sz="3500" kern="1200">
                <a:solidFill>
                  <a:schemeClr val="bg1"/>
                </a:solidFill>
                <a:latin typeface="Georgia"/>
                <a:ea typeface="+mj-ea"/>
                <a:cs typeface="Georgia"/>
              </a:defRPr>
            </a:lvl1pPr>
          </a:lstStyle>
          <a:p>
            <a:pPr algn="ctr"/>
            <a:r>
              <a:rPr lang="en-US" sz="3600" dirty="0">
                <a:latin typeface="Times New Roman" panose="02020603050405020304" pitchFamily="18" charset="0"/>
                <a:cs typeface="Times New Roman" panose="02020603050405020304" pitchFamily="18" charset="0"/>
              </a:rPr>
              <a:t>FCC Miami</a:t>
            </a:r>
          </a:p>
        </p:txBody>
      </p:sp>
      <p:sp>
        <p:nvSpPr>
          <p:cNvPr id="2" name="Slide Number Placeholder 1">
            <a:extLst>
              <a:ext uri="{FF2B5EF4-FFF2-40B4-BE49-F238E27FC236}">
                <a16:creationId xmlns:a16="http://schemas.microsoft.com/office/drawing/2014/main" id="{1E7AEB74-4754-A300-D7FE-21DDDBBBECB7}"/>
              </a:ext>
            </a:extLst>
          </p:cNvPr>
          <p:cNvSpPr>
            <a:spLocks noGrp="1"/>
          </p:cNvSpPr>
          <p:nvPr>
            <p:ph type="sldNum" sz="quarter" idx="12"/>
          </p:nvPr>
        </p:nvSpPr>
        <p:spPr/>
        <p:txBody>
          <a:bodyPr/>
          <a:lstStyle/>
          <a:p>
            <a:fld id="{CFE4BAC9-6D41-4691-9299-18EF07EF0177}" type="slidenum">
              <a:rPr lang="en-US" smtClean="0"/>
              <a:pPr/>
              <a:t>11</a:t>
            </a:fld>
            <a:endParaRPr lang="en-US" dirty="0"/>
          </a:p>
        </p:txBody>
      </p:sp>
    </p:spTree>
    <p:extLst>
      <p:ext uri="{BB962C8B-B14F-4D97-AF65-F5344CB8AC3E}">
        <p14:creationId xmlns:p14="http://schemas.microsoft.com/office/powerpoint/2010/main" val="136334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9F2970-5B26-CFD1-1740-EB4A8869FEA0}"/>
              </a:ext>
            </a:extLst>
          </p:cNvPr>
          <p:cNvSpPr>
            <a:spLocks noGrp="1"/>
          </p:cNvSpPr>
          <p:nvPr>
            <p:ph type="sldNum" sz="quarter" idx="12"/>
          </p:nvPr>
        </p:nvSpPr>
        <p:spPr/>
        <p:txBody>
          <a:bodyPr/>
          <a:lstStyle/>
          <a:p>
            <a:fld id="{CFE4BAC9-6D41-4691-9299-18EF07EF0177}" type="slidenum">
              <a:rPr lang="en-US" smtClean="0"/>
              <a:pPr/>
              <a:t>12</a:t>
            </a:fld>
            <a:endParaRPr lang="en-US" dirty="0"/>
          </a:p>
        </p:txBody>
      </p:sp>
      <p:pic>
        <p:nvPicPr>
          <p:cNvPr id="6" name="Picture 5">
            <a:extLst>
              <a:ext uri="{FF2B5EF4-FFF2-40B4-BE49-F238E27FC236}">
                <a16:creationId xmlns:a16="http://schemas.microsoft.com/office/drawing/2014/main" id="{184B506C-30FD-0634-6585-7AB90DB5B26D}"/>
              </a:ext>
            </a:extLst>
          </p:cNvPr>
          <p:cNvPicPr>
            <a:picLocks noChangeAspect="1"/>
          </p:cNvPicPr>
          <p:nvPr/>
        </p:nvPicPr>
        <p:blipFill>
          <a:blip r:embed="rId2"/>
          <a:stretch>
            <a:fillRect/>
          </a:stretch>
        </p:blipFill>
        <p:spPr>
          <a:xfrm>
            <a:off x="1449683" y="1208867"/>
            <a:ext cx="6909125" cy="3751258"/>
          </a:xfrm>
          <a:prstGeom prst="rect">
            <a:avLst/>
          </a:prstGeom>
        </p:spPr>
      </p:pic>
      <p:sp>
        <p:nvSpPr>
          <p:cNvPr id="5" name="Rectangle 2">
            <a:extLst>
              <a:ext uri="{FF2B5EF4-FFF2-40B4-BE49-F238E27FC236}">
                <a16:creationId xmlns:a16="http://schemas.microsoft.com/office/drawing/2014/main" id="{D9A4E25E-01DB-A7B5-C795-B1D012828B58}"/>
              </a:ext>
            </a:extLst>
          </p:cNvPr>
          <p:cNvSpPr txBox="1">
            <a:spLocks noRot="1" noChangeArrowheads="1"/>
          </p:cNvSpPr>
          <p:nvPr/>
        </p:nvSpPr>
        <p:spPr>
          <a:xfrm>
            <a:off x="1563017" y="291184"/>
            <a:ext cx="6682458" cy="742197"/>
          </a:xfrm>
          <a:prstGeom prst="rect">
            <a:avLst/>
          </a:prstGeom>
          <a:solidFill>
            <a:schemeClr val="bg2">
              <a:lumMod val="75000"/>
            </a:schemeClr>
          </a:solidFill>
        </p:spPr>
        <p:txBody>
          <a:bodyPr>
            <a:normAutofit fontScale="70000" lnSpcReduction="20000"/>
          </a:bodyPr>
          <a:lstStyle>
            <a:lvl1pPr algn="l" defTabSz="914400" rtl="0" eaLnBrk="1" latinLnBrk="0" hangingPunct="1">
              <a:spcBef>
                <a:spcPct val="0"/>
              </a:spcBef>
              <a:buNone/>
              <a:defRPr sz="3500" kern="1200">
                <a:solidFill>
                  <a:schemeClr val="bg1"/>
                </a:solidFill>
                <a:latin typeface="Georgia"/>
                <a:ea typeface="+mj-ea"/>
                <a:cs typeface="Georgia"/>
              </a:defRPr>
            </a:lvl1pPr>
          </a:lstStyle>
          <a:p>
            <a:pPr algn="ctr"/>
            <a:r>
              <a:rPr lang="en-US" sz="3600" dirty="0">
                <a:latin typeface="Times New Roman" panose="02020603050405020304" pitchFamily="18" charset="0"/>
                <a:cs typeface="Times New Roman" panose="02020603050405020304" pitchFamily="18" charset="0"/>
              </a:rPr>
              <a:t>Naval Hosp Jacksonville Primary Receiving Area (PRA)</a:t>
            </a:r>
          </a:p>
        </p:txBody>
      </p:sp>
      <p:sp>
        <p:nvSpPr>
          <p:cNvPr id="9" name="TextBox 8">
            <a:extLst>
              <a:ext uri="{FF2B5EF4-FFF2-40B4-BE49-F238E27FC236}">
                <a16:creationId xmlns:a16="http://schemas.microsoft.com/office/drawing/2014/main" id="{236CAE7A-A2E0-B108-0D82-7EA4AE2A5F07}"/>
              </a:ext>
            </a:extLst>
          </p:cNvPr>
          <p:cNvSpPr txBox="1"/>
          <p:nvPr/>
        </p:nvSpPr>
        <p:spPr>
          <a:xfrm>
            <a:off x="2383971" y="5006641"/>
            <a:ext cx="5410199" cy="400110"/>
          </a:xfrm>
          <a:prstGeom prst="rect">
            <a:avLst/>
          </a:prstGeom>
          <a:noFill/>
        </p:spPr>
        <p:txBody>
          <a:bodyPr wrap="square">
            <a:spAutoFit/>
          </a:bodyPr>
          <a:lstStyle/>
          <a:p>
            <a:pPr algn="ctr">
              <a:spcBef>
                <a:spcPct val="20000"/>
              </a:spcBef>
            </a:pPr>
            <a:r>
              <a:rPr lang="en-US" sz="2000" b="1" dirty="0"/>
              <a:t>PRA-</a:t>
            </a:r>
            <a:r>
              <a:rPr lang="en-US" sz="2000" dirty="0"/>
              <a:t> Naval Air Station Jacksonville (NAS JAX)</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4816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609600" y="15240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Naval Air Station</a:t>
            </a:r>
            <a:r>
              <a:rPr kumimoji="0" lang="en-US" sz="2400" b="0" i="0" u="none" strike="noStrike" kern="1200" cap="none" spc="0" normalizeH="0" noProof="0" dirty="0">
                <a:ln>
                  <a:noFill/>
                </a:ln>
                <a:solidFill>
                  <a:schemeClr val="tx1"/>
                </a:solidFill>
                <a:effectLst/>
                <a:uLnTx/>
                <a:uFillTx/>
                <a:latin typeface="+mn-lt"/>
                <a:ea typeface="+mn-ea"/>
                <a:cs typeface="+mn-cs"/>
              </a:rPr>
              <a:t> Jacksonville (NAS JAX)</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en-US" sz="2400" dirty="0"/>
              <a:t>FCC Coordinator: </a:t>
            </a:r>
            <a:r>
              <a:rPr lang="en-US" sz="2400" dirty="0">
                <a:latin typeface="Calibri" panose="020F0502020204030204" pitchFamily="34" charset="0"/>
              </a:rPr>
              <a:t>Senior Chief  </a:t>
            </a:r>
            <a:r>
              <a:rPr lang="en-US" sz="2400" dirty="0" err="1">
                <a:latin typeface="Calibri" panose="020F0502020204030204" pitchFamily="34" charset="0"/>
              </a:rPr>
              <a:t>Kaitlen</a:t>
            </a:r>
            <a:r>
              <a:rPr lang="en-US" sz="2400" dirty="0">
                <a:latin typeface="Calibri" panose="020F0502020204030204" pitchFamily="34" charset="0"/>
              </a:rPr>
              <a:t> Doyle</a:t>
            </a:r>
          </a:p>
          <a:p>
            <a:pPr marL="342900" indent="-342900">
              <a:spcBef>
                <a:spcPct val="20000"/>
              </a:spcBef>
              <a:buFont typeface="Arial" pitchFamily="34" charset="0"/>
              <a:buChar char="•"/>
            </a:pPr>
            <a:r>
              <a:rPr lang="en-US" sz="2400" dirty="0"/>
              <a:t>PRA- Naval Air Station Jacksonville (NAS JAX)</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a:extLst>
              <a:ext uri="{FF2B5EF4-FFF2-40B4-BE49-F238E27FC236}">
                <a16:creationId xmlns:a16="http://schemas.microsoft.com/office/drawing/2014/main" id="{1A3A6927-CBDD-40DD-42AB-B21844BD0B09}"/>
              </a:ext>
            </a:extLst>
          </p:cNvPr>
          <p:cNvPicPr>
            <a:picLocks noChangeAspect="1"/>
          </p:cNvPicPr>
          <p:nvPr/>
        </p:nvPicPr>
        <p:blipFill>
          <a:blip r:embed="rId3"/>
          <a:stretch>
            <a:fillRect/>
          </a:stretch>
        </p:blipFill>
        <p:spPr>
          <a:xfrm>
            <a:off x="490779" y="2921382"/>
            <a:ext cx="4413467" cy="2849040"/>
          </a:xfrm>
          <a:prstGeom prst="rect">
            <a:avLst/>
          </a:prstGeom>
        </p:spPr>
      </p:pic>
      <p:sp>
        <p:nvSpPr>
          <p:cNvPr id="7" name="Rectangle 2">
            <a:extLst>
              <a:ext uri="{FF2B5EF4-FFF2-40B4-BE49-F238E27FC236}">
                <a16:creationId xmlns:a16="http://schemas.microsoft.com/office/drawing/2014/main" id="{577BBC2C-539F-BE9A-A3B8-A24BECD229EF}"/>
              </a:ext>
            </a:extLst>
          </p:cNvPr>
          <p:cNvSpPr txBox="1">
            <a:spLocks noRot="1" noChangeArrowheads="1"/>
          </p:cNvSpPr>
          <p:nvPr/>
        </p:nvSpPr>
        <p:spPr>
          <a:xfrm>
            <a:off x="1563017" y="291184"/>
            <a:ext cx="6682458" cy="742197"/>
          </a:xfrm>
          <a:prstGeom prst="rect">
            <a:avLst/>
          </a:prstGeom>
          <a:solidFill>
            <a:schemeClr val="bg2">
              <a:lumMod val="75000"/>
            </a:schemeClr>
          </a:solidFill>
        </p:spPr>
        <p:txBody>
          <a:bodyPr>
            <a:normAutofit/>
          </a:bodyPr>
          <a:lstStyle>
            <a:lvl1pPr algn="l" defTabSz="914400" rtl="0" eaLnBrk="1" latinLnBrk="0" hangingPunct="1">
              <a:spcBef>
                <a:spcPct val="0"/>
              </a:spcBef>
              <a:buNone/>
              <a:defRPr sz="3500" kern="1200">
                <a:solidFill>
                  <a:schemeClr val="bg1"/>
                </a:solidFill>
                <a:latin typeface="Georgia"/>
                <a:ea typeface="+mj-ea"/>
                <a:cs typeface="Georgia"/>
              </a:defRPr>
            </a:lvl1pPr>
          </a:lstStyle>
          <a:p>
            <a:pPr algn="ctr"/>
            <a:r>
              <a:rPr lang="en-US" sz="3600" dirty="0">
                <a:latin typeface="Times New Roman" panose="02020603050405020304" pitchFamily="18" charset="0"/>
                <a:cs typeface="Times New Roman" panose="02020603050405020304" pitchFamily="18" charset="0"/>
              </a:rPr>
              <a:t>FCC  Jacksonville  (DoD)</a:t>
            </a:r>
          </a:p>
        </p:txBody>
      </p:sp>
      <p:sp>
        <p:nvSpPr>
          <p:cNvPr id="2" name="Slide Number Placeholder 1">
            <a:extLst>
              <a:ext uri="{FF2B5EF4-FFF2-40B4-BE49-F238E27FC236}">
                <a16:creationId xmlns:a16="http://schemas.microsoft.com/office/drawing/2014/main" id="{27CCAE6D-F2D8-4FD5-D720-63EE3D0660CA}"/>
              </a:ext>
            </a:extLst>
          </p:cNvPr>
          <p:cNvSpPr>
            <a:spLocks noGrp="1"/>
          </p:cNvSpPr>
          <p:nvPr>
            <p:ph type="sldNum" sz="quarter" idx="12"/>
          </p:nvPr>
        </p:nvSpPr>
        <p:spPr/>
        <p:txBody>
          <a:bodyPr/>
          <a:lstStyle/>
          <a:p>
            <a:fld id="{CFE4BAC9-6D41-4691-9299-18EF07EF0177}" type="slidenum">
              <a:rPr lang="en-US" smtClean="0"/>
              <a:pPr/>
              <a:t>13</a:t>
            </a:fld>
            <a:endParaRPr lang="en-US" dirty="0"/>
          </a:p>
        </p:txBody>
      </p:sp>
      <p:sp>
        <p:nvSpPr>
          <p:cNvPr id="6" name="TextBox 5">
            <a:extLst>
              <a:ext uri="{FF2B5EF4-FFF2-40B4-BE49-F238E27FC236}">
                <a16:creationId xmlns:a16="http://schemas.microsoft.com/office/drawing/2014/main" id="{A67B8758-354A-3123-8711-68FFAB2FC572}"/>
              </a:ext>
            </a:extLst>
          </p:cNvPr>
          <p:cNvSpPr txBox="1"/>
          <p:nvPr/>
        </p:nvSpPr>
        <p:spPr>
          <a:xfrm>
            <a:off x="5293151" y="3166935"/>
            <a:ext cx="4572000" cy="1754326"/>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MACS(EXW) Doyle, </a:t>
            </a:r>
            <a:r>
              <a:rPr lang="en-US" sz="1800" dirty="0" err="1">
                <a:effectLst/>
                <a:latin typeface="Calibri" panose="020F0502020204030204" pitchFamily="34" charset="0"/>
                <a:ea typeface="Calibri" panose="020F0502020204030204" pitchFamily="34" charset="0"/>
              </a:rPr>
              <a:t>Kaitlen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Emergency Manager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NRMTC Jacksonville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Office: 904-542-7182</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Cell: 904-238-4047</a:t>
            </a: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4"/>
              </a:rPr>
              <a:t>kaitlen.b.doyle.mil@health.mil</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0427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D95A2-7A78-4EF2-AE03-02F441A0925F}"/>
              </a:ext>
            </a:extLst>
          </p:cNvPr>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Expansion of Participation in Florida</a:t>
            </a:r>
          </a:p>
        </p:txBody>
      </p:sp>
      <p:pic>
        <p:nvPicPr>
          <p:cNvPr id="4" name="Picture 3">
            <a:extLst>
              <a:ext uri="{FF2B5EF4-FFF2-40B4-BE49-F238E27FC236}">
                <a16:creationId xmlns:a16="http://schemas.microsoft.com/office/drawing/2014/main" id="{EEB40E67-C2ED-4FDD-89B5-9517B4D0312F}"/>
              </a:ext>
            </a:extLst>
          </p:cNvPr>
          <p:cNvPicPr>
            <a:picLocks noChangeAspect="1"/>
          </p:cNvPicPr>
          <p:nvPr/>
        </p:nvPicPr>
        <p:blipFill rotWithShape="1">
          <a:blip r:embed="rId3"/>
          <a:srcRect l="7211" t="18297" r="57680" b="20974"/>
          <a:stretch/>
        </p:blipFill>
        <p:spPr>
          <a:xfrm>
            <a:off x="1913180" y="1550504"/>
            <a:ext cx="5900356" cy="4560716"/>
          </a:xfrm>
          <a:prstGeom prst="rect">
            <a:avLst/>
          </a:prstGeom>
        </p:spPr>
      </p:pic>
      <p:sp>
        <p:nvSpPr>
          <p:cNvPr id="2" name="Slide Number Placeholder 1">
            <a:extLst>
              <a:ext uri="{FF2B5EF4-FFF2-40B4-BE49-F238E27FC236}">
                <a16:creationId xmlns:a16="http://schemas.microsoft.com/office/drawing/2014/main" id="{22415662-43C9-78B4-D196-C05577BEEE39}"/>
              </a:ext>
            </a:extLst>
          </p:cNvPr>
          <p:cNvSpPr>
            <a:spLocks noGrp="1"/>
          </p:cNvSpPr>
          <p:nvPr>
            <p:ph type="sldNum" sz="quarter" idx="12"/>
          </p:nvPr>
        </p:nvSpPr>
        <p:spPr/>
        <p:txBody>
          <a:bodyPr/>
          <a:lstStyle/>
          <a:p>
            <a:fld id="{CFE4BAC9-6D41-4691-9299-18EF07EF0177}" type="slidenum">
              <a:rPr lang="en-US" smtClean="0"/>
              <a:pPr/>
              <a:t>14</a:t>
            </a:fld>
            <a:endParaRPr lang="en-US" dirty="0"/>
          </a:p>
        </p:txBody>
      </p:sp>
    </p:spTree>
    <p:extLst>
      <p:ext uri="{BB962C8B-B14F-4D97-AF65-F5344CB8AC3E}">
        <p14:creationId xmlns:p14="http://schemas.microsoft.com/office/powerpoint/2010/main" val="366726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rrowheads="1"/>
          </p:cNvSpPr>
          <p:nvPr>
            <p:ph type="title"/>
          </p:nvPr>
        </p:nvSpPr>
        <p:spPr/>
        <p:txBody>
          <a:bodyPr>
            <a:normAutofit/>
          </a:bodyPr>
          <a:lstStyle/>
          <a:p>
            <a:pPr algn="ctr" eaLnBrk="1" hangingPunct="1">
              <a:defRPr/>
            </a:pPr>
            <a:r>
              <a:rPr lang="en-US" sz="3600" dirty="0">
                <a:latin typeface="Times New Roman" panose="02020603050405020304" pitchFamily="18" charset="0"/>
                <a:cs typeface="Times New Roman" panose="02020603050405020304" pitchFamily="18" charset="0"/>
              </a:rPr>
              <a:t>Possible Misconceptions</a:t>
            </a:r>
          </a:p>
        </p:txBody>
      </p:sp>
      <p:sp>
        <p:nvSpPr>
          <p:cNvPr id="5" name="Content Placeholder 4">
            <a:extLst>
              <a:ext uri="{FF2B5EF4-FFF2-40B4-BE49-F238E27FC236}">
                <a16:creationId xmlns:a16="http://schemas.microsoft.com/office/drawing/2014/main" id="{43150F9F-3A2E-44B1-8576-69FC056BAF11}"/>
              </a:ext>
            </a:extLst>
          </p:cNvPr>
          <p:cNvSpPr>
            <a:spLocks noGrp="1"/>
          </p:cNvSpPr>
          <p:nvPr>
            <p:ph idx="1"/>
          </p:nvPr>
        </p:nvSpPr>
        <p:spPr/>
        <p:txBody>
          <a:bodyPr>
            <a:normAutofit/>
          </a:bodyPr>
          <a:lstStyle/>
          <a:p>
            <a:r>
              <a:rPr lang="en-US" sz="2400" dirty="0"/>
              <a:t>FCCs are for Patient RECEPTION only – there is no such thing as a “Reverse FCC”</a:t>
            </a:r>
          </a:p>
          <a:p>
            <a:endParaRPr lang="en-US" sz="2400" dirty="0"/>
          </a:p>
          <a:p>
            <a:r>
              <a:rPr lang="en-US" sz="2400" dirty="0"/>
              <a:t>Determination on which evacuees require medical care and hospital admission are done by physicians at the hospital, not the patient reception area</a:t>
            </a:r>
          </a:p>
          <a:p>
            <a:endParaRPr lang="en-US" sz="2400" dirty="0"/>
          </a:p>
          <a:p>
            <a:r>
              <a:rPr lang="en-US" sz="2400" dirty="0"/>
              <a:t>VA coordinates the FCC activity, but HHS manages the program.  Discharge and final disposition of evacuees are coordinated by  HHS Case Management</a:t>
            </a:r>
          </a:p>
        </p:txBody>
      </p:sp>
      <p:sp>
        <p:nvSpPr>
          <p:cNvPr id="2" name="Slide Number Placeholder 1">
            <a:extLst>
              <a:ext uri="{FF2B5EF4-FFF2-40B4-BE49-F238E27FC236}">
                <a16:creationId xmlns:a16="http://schemas.microsoft.com/office/drawing/2014/main" id="{1A71F75E-B08B-0CF0-3793-A076E6F0DDE6}"/>
              </a:ext>
            </a:extLst>
          </p:cNvPr>
          <p:cNvSpPr>
            <a:spLocks noGrp="1"/>
          </p:cNvSpPr>
          <p:nvPr>
            <p:ph type="sldNum" sz="quarter" idx="12"/>
          </p:nvPr>
        </p:nvSpPr>
        <p:spPr/>
        <p:txBody>
          <a:bodyPr/>
          <a:lstStyle/>
          <a:p>
            <a:fld id="{CFE4BAC9-6D41-4691-9299-18EF07EF0177}" type="slidenum">
              <a:rPr lang="en-US" smtClean="0"/>
              <a:pPr/>
              <a:t>15</a:t>
            </a:fld>
            <a:endParaRPr lang="en-US" dirty="0"/>
          </a:p>
        </p:txBody>
      </p:sp>
    </p:spTree>
    <p:extLst>
      <p:ext uri="{BB962C8B-B14F-4D97-AF65-F5344CB8AC3E}">
        <p14:creationId xmlns:p14="http://schemas.microsoft.com/office/powerpoint/2010/main" val="30993741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9" descr="tornado1"/>
          <p:cNvPicPr>
            <a:picLocks noChangeAspect="1" noChangeArrowheads="1"/>
          </p:cNvPicPr>
          <p:nvPr/>
        </p:nvPicPr>
        <p:blipFill>
          <a:blip r:embed="rId3" cstate="print"/>
          <a:srcRect/>
          <a:stretch>
            <a:fillRect/>
          </a:stretch>
        </p:blipFill>
        <p:spPr bwMode="auto">
          <a:xfrm>
            <a:off x="5669826" y="3581400"/>
            <a:ext cx="3169373" cy="2372139"/>
          </a:xfrm>
          <a:prstGeom prst="rect">
            <a:avLst/>
          </a:prstGeom>
          <a:noFill/>
          <a:ln w="9525">
            <a:noFill/>
            <a:miter lim="800000"/>
            <a:headEnd/>
            <a:tailEnd/>
          </a:ln>
        </p:spPr>
      </p:pic>
      <p:pic>
        <p:nvPicPr>
          <p:cNvPr id="1028" name="Picture 7" descr="http://ultimatesacrificememorialsupportcenter.com/images/040303-collide_injured.jpg"/>
          <p:cNvPicPr>
            <a:picLocks noChangeAspect="1" noChangeArrowheads="1"/>
          </p:cNvPicPr>
          <p:nvPr/>
        </p:nvPicPr>
        <p:blipFill>
          <a:blip r:embed="rId4" cstate="print"/>
          <a:srcRect/>
          <a:stretch>
            <a:fillRect/>
          </a:stretch>
        </p:blipFill>
        <p:spPr bwMode="auto">
          <a:xfrm>
            <a:off x="228600" y="3581400"/>
            <a:ext cx="3178914" cy="2372139"/>
          </a:xfrm>
          <a:prstGeom prst="rect">
            <a:avLst/>
          </a:prstGeom>
          <a:noFill/>
          <a:ln w="9525">
            <a:noFill/>
            <a:miter lim="800000"/>
            <a:headEnd/>
            <a:tailEnd/>
          </a:ln>
        </p:spPr>
      </p:pic>
      <p:sp>
        <p:nvSpPr>
          <p:cNvPr id="1029" name="Rectangle 5"/>
          <p:cNvSpPr>
            <a:spLocks noChangeArrowheads="1"/>
          </p:cNvSpPr>
          <p:nvPr/>
        </p:nvSpPr>
        <p:spPr bwMode="auto">
          <a:xfrm>
            <a:off x="1262270" y="135840"/>
            <a:ext cx="6014848" cy="3416320"/>
          </a:xfrm>
          <a:prstGeom prst="rect">
            <a:avLst/>
          </a:prstGeom>
          <a:noFill/>
          <a:ln w="9525">
            <a:noFill/>
            <a:miter lim="800000"/>
            <a:headEnd/>
            <a:tailEnd/>
          </a:ln>
        </p:spPr>
        <p:txBody>
          <a:bodyPr wrap="square">
            <a:spAutoFit/>
          </a:bodyPr>
          <a:lstStyle/>
          <a:p>
            <a:pPr algn="ctr"/>
            <a:r>
              <a:rPr lang="en-US" sz="3600" dirty="0">
                <a:latin typeface="Times New Roman" panose="02020603050405020304" pitchFamily="18" charset="0"/>
                <a:cs typeface="Times New Roman" panose="02020603050405020304" pitchFamily="18" charset="0"/>
              </a:rPr>
              <a:t>National Disaster Medical System</a:t>
            </a:r>
          </a:p>
          <a:p>
            <a:pPr algn="ctr"/>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Definitive Medical Care Memorandum of Agreement (MOA)</a:t>
            </a:r>
          </a:p>
        </p:txBody>
      </p:sp>
      <p:graphicFrame>
        <p:nvGraphicFramePr>
          <p:cNvPr id="1026" name="Object 3"/>
          <p:cNvGraphicFramePr>
            <a:graphicFrameLocks noChangeAspect="1"/>
          </p:cNvGraphicFramePr>
          <p:nvPr/>
        </p:nvGraphicFramePr>
        <p:xfrm>
          <a:off x="7277118" y="304801"/>
          <a:ext cx="1468420" cy="1447800"/>
        </p:xfrm>
        <a:graphic>
          <a:graphicData uri="http://schemas.openxmlformats.org/presentationml/2006/ole">
            <mc:AlternateContent xmlns:mc="http://schemas.openxmlformats.org/markup-compatibility/2006">
              <mc:Choice xmlns:v="urn:schemas-microsoft-com:vml" Requires="v">
                <p:oleObj r:id="rId5" imgW="996840" imgH="990720" progId="">
                  <p:embed/>
                </p:oleObj>
              </mc:Choice>
              <mc:Fallback>
                <p:oleObj r:id="rId5" imgW="996840" imgH="990720" progId="">
                  <p:embed/>
                  <p:pic>
                    <p:nvPicPr>
                      <p:cNvPr id="102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7118" y="304801"/>
                        <a:ext cx="146842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38D7CA9F-AF22-BD41-EED1-9D287CD09658}"/>
              </a:ext>
            </a:extLst>
          </p:cNvPr>
          <p:cNvSpPr>
            <a:spLocks noGrp="1"/>
          </p:cNvSpPr>
          <p:nvPr>
            <p:ph type="sldNum" sz="quarter" idx="12"/>
          </p:nvPr>
        </p:nvSpPr>
        <p:spPr/>
        <p:txBody>
          <a:bodyPr/>
          <a:lstStyle/>
          <a:p>
            <a:fld id="{CFE4BAC9-6D41-4691-9299-18EF07EF0177}" type="slidenum">
              <a:rPr lang="en-US" smtClean="0"/>
              <a:pPr/>
              <a:t>16</a:t>
            </a:fld>
            <a:endParaRPr lang="en-US" dirty="0"/>
          </a:p>
        </p:txBody>
      </p:sp>
    </p:spTree>
    <p:extLst>
      <p:ext uri="{BB962C8B-B14F-4D97-AF65-F5344CB8AC3E}">
        <p14:creationId xmlns:p14="http://schemas.microsoft.com/office/powerpoint/2010/main" val="12144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8813-9F6F-4323-B688-E60188F362C3}"/>
              </a:ext>
            </a:extLst>
          </p:cNvPr>
          <p:cNvSpPr>
            <a:spLocks noGrp="1"/>
          </p:cNvSpPr>
          <p:nvPr>
            <p:ph type="title"/>
          </p:nvPr>
        </p:nvSpPr>
        <p:spPr/>
        <p:txBody>
          <a:bodyPr>
            <a:normAutofit fontScale="90000"/>
          </a:bodyPr>
          <a:lstStyle/>
          <a:p>
            <a:pPr algn="ctr"/>
            <a:br>
              <a:rPr lang="en-US" sz="1800" b="0" i="0" u="none" strike="noStrike" baseline="0" dirty="0">
                <a:solidFill>
                  <a:srgbClr val="000000"/>
                </a:solidFill>
                <a:latin typeface="Times New Roman" panose="02020603050405020304" pitchFamily="18" charset="0"/>
                <a:cs typeface="Times New Roman" panose="02020603050405020304" pitchFamily="18" charset="0"/>
              </a:rPr>
            </a:br>
            <a:r>
              <a:rPr lang="en-US"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NATIONAL DISASTER MEDICAL SYSTEM PARTNER HEALTHCARE FACILITY MEMORANDUM OF AGREEMENT </a:t>
            </a:r>
            <a:br>
              <a:rPr lang="en-US" sz="1800" b="0" i="0" u="none" strike="noStrike" baseline="0" dirty="0">
                <a:solidFill>
                  <a:srgbClr val="000000"/>
                </a:solidFill>
                <a:latin typeface="Times New Roman" panose="02020603050405020304" pitchFamily="18" charset="0"/>
                <a:cs typeface="Times New Roman" panose="02020603050405020304" pitchFamily="18" charset="0"/>
              </a:rPr>
            </a:br>
            <a:r>
              <a:rPr lang="en-US" sz="1800" b="1" i="0" u="none" strike="noStrike" baseline="0" dirty="0">
                <a:solidFill>
                  <a:srgbClr val="000000"/>
                </a:solidFill>
                <a:latin typeface="Times New Roman" panose="02020603050405020304" pitchFamily="18" charset="0"/>
                <a:cs typeface="Times New Roman" panose="02020603050405020304" pitchFamily="18" charset="0"/>
              </a:rPr>
              <a:t>FOR DEFINITIVE MEDICAL CARE </a:t>
            </a:r>
            <a:endParaRPr lang="en-US" dirty="0">
              <a:latin typeface="Times New Roman" panose="02020603050405020304" pitchFamily="18" charset="0"/>
              <a:cs typeface="Times New Roman" panose="02020603050405020304" pitchFamily="18" charset="0"/>
            </a:endParaRPr>
          </a:p>
        </p:txBody>
      </p:sp>
      <p:sp>
        <p:nvSpPr>
          <p:cNvPr id="81922" name="Rectangle 5">
            <a:extLst>
              <a:ext uri="{FF2B5EF4-FFF2-40B4-BE49-F238E27FC236}">
                <a16:creationId xmlns:a16="http://schemas.microsoft.com/office/drawing/2014/main" id="{39496D4C-F83E-47CD-B094-808AA98FC59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a:spcBef>
                <a:spcPct val="0"/>
              </a:spcBef>
              <a:buClrTx/>
              <a:buSzTx/>
              <a:buFontTx/>
              <a:buNone/>
            </a:pPr>
            <a:fld id="{52907068-B01A-4F6B-B2D2-07BDC1F9E33C}" type="slidenum">
              <a:rPr lang="en-US" altLang="en-US" sz="1400" smtClean="0">
                <a:solidFill>
                  <a:srgbClr val="B2B2B2"/>
                </a:solidFill>
              </a:rPr>
              <a:pPr>
                <a:spcBef>
                  <a:spcPct val="0"/>
                </a:spcBef>
                <a:buClrTx/>
                <a:buSzTx/>
                <a:buFontTx/>
                <a:buNone/>
              </a:pPr>
              <a:t>17</a:t>
            </a:fld>
            <a:endParaRPr lang="en-US" altLang="en-US" sz="1400">
              <a:solidFill>
                <a:srgbClr val="B2B2B2"/>
              </a:solidFill>
            </a:endParaRPr>
          </a:p>
        </p:txBody>
      </p:sp>
      <p:sp>
        <p:nvSpPr>
          <p:cNvPr id="47107" name="Rectangle 2">
            <a:extLst>
              <a:ext uri="{FF2B5EF4-FFF2-40B4-BE49-F238E27FC236}">
                <a16:creationId xmlns:a16="http://schemas.microsoft.com/office/drawing/2014/main" id="{058F2380-12B2-445E-B128-91BDA14C7696}"/>
              </a:ext>
            </a:extLst>
          </p:cNvPr>
          <p:cNvSpPr>
            <a:spLocks noChangeArrowheads="1"/>
          </p:cNvSpPr>
          <p:nvPr/>
        </p:nvSpPr>
        <p:spPr bwMode="auto">
          <a:xfrm>
            <a:off x="457200" y="1355856"/>
            <a:ext cx="8447314" cy="32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marL="457200" indent="-457200" eaLnBrk="1" hangingPunct="1">
              <a:buClrTx/>
              <a:buSzTx/>
              <a:buFont typeface="Wingdings" panose="05000000000000000000" pitchFamily="2" charset="2"/>
              <a:buAutoNum type="arabicPeriod"/>
              <a:defRPr/>
            </a:pPr>
            <a:r>
              <a:rPr lang="en-US" altLang="en-US" sz="2400" b="1" dirty="0">
                <a:solidFill>
                  <a:schemeClr val="tx1"/>
                </a:solidFill>
                <a:latin typeface="+mn-lt"/>
                <a:cs typeface="Times New Roman" panose="02020603050405020304" pitchFamily="18" charset="0"/>
              </a:rPr>
              <a:t>Parties of the Agreement</a:t>
            </a:r>
          </a:p>
          <a:p>
            <a:pPr marL="1200150" lvl="1" indent="-457200">
              <a:buClrTx/>
              <a:buSzTx/>
              <a:buFont typeface="Arial" panose="020B0604020202020204" pitchFamily="34" charset="0"/>
              <a:buChar char="•"/>
              <a:defRPr/>
            </a:pPr>
            <a:r>
              <a:rPr lang="en-US" altLang="en-US" sz="2000" dirty="0">
                <a:solidFill>
                  <a:schemeClr val="tx1"/>
                </a:solidFill>
                <a:latin typeface="+mn-lt"/>
                <a:cs typeface="Times New Roman" panose="02020603050405020304" pitchFamily="18" charset="0"/>
              </a:rPr>
              <a:t>Partner Healthcare Facility</a:t>
            </a:r>
          </a:p>
          <a:p>
            <a:pPr marL="1200150" lvl="1" indent="-457200">
              <a:buClrTx/>
              <a:buSzTx/>
              <a:buFont typeface="Arial" panose="020B0604020202020204" pitchFamily="34" charset="0"/>
              <a:buChar char="•"/>
              <a:defRPr/>
            </a:pPr>
            <a:r>
              <a:rPr lang="en-US" sz="2000" b="0" i="0" u="none" strike="noStrike" baseline="0" dirty="0">
                <a:solidFill>
                  <a:srgbClr val="000000"/>
                </a:solidFill>
                <a:latin typeface="+mn-lt"/>
                <a:cs typeface="Times New Roman" panose="02020603050405020304" pitchFamily="18" charset="0"/>
              </a:rPr>
              <a:t>National Disaster Medical System (NDMS)</a:t>
            </a:r>
          </a:p>
          <a:p>
            <a:pPr lvl="2" indent="0">
              <a:buClrTx/>
              <a:buSzTx/>
              <a:buNone/>
              <a:defRPr/>
            </a:pPr>
            <a:r>
              <a:rPr lang="en-US" sz="2000" dirty="0">
                <a:solidFill>
                  <a:srgbClr val="000000"/>
                </a:solidFill>
                <a:latin typeface="+mn-lt"/>
                <a:cs typeface="Times New Roman" panose="02020603050405020304" pitchFamily="18" charset="0"/>
              </a:rPr>
              <a:t>(HHS, </a:t>
            </a:r>
            <a:r>
              <a:rPr lang="en-US" sz="2000" b="0" i="0" u="none" strike="noStrike" baseline="0" dirty="0">
                <a:solidFill>
                  <a:srgbClr val="000000"/>
                </a:solidFill>
                <a:latin typeface="+mn-lt"/>
                <a:cs typeface="Times New Roman" panose="02020603050405020304" pitchFamily="18" charset="0"/>
              </a:rPr>
              <a:t>DOD,</a:t>
            </a:r>
            <a:r>
              <a:rPr lang="en-US" sz="2000" dirty="0">
                <a:solidFill>
                  <a:srgbClr val="000000"/>
                </a:solidFill>
                <a:latin typeface="+mn-lt"/>
                <a:cs typeface="Times New Roman" panose="02020603050405020304" pitchFamily="18" charset="0"/>
              </a:rPr>
              <a:t>DHS, </a:t>
            </a:r>
            <a:r>
              <a:rPr lang="en-US" sz="2000" b="0" i="0" u="none" strike="noStrike" baseline="0" dirty="0">
                <a:solidFill>
                  <a:srgbClr val="000000"/>
                </a:solidFill>
                <a:latin typeface="+mn-lt"/>
                <a:cs typeface="Times New Roman" panose="02020603050405020304" pitchFamily="18" charset="0"/>
              </a:rPr>
              <a:t>VA)</a:t>
            </a:r>
          </a:p>
          <a:p>
            <a:pPr marL="457200" indent="-457200" eaLnBrk="1" hangingPunct="1">
              <a:buClrTx/>
              <a:buSzTx/>
              <a:buFont typeface="Wingdings" panose="05000000000000000000" pitchFamily="2" charset="2"/>
              <a:buAutoNum type="arabicPeriod"/>
              <a:defRPr/>
            </a:pPr>
            <a:r>
              <a:rPr lang="en-US" altLang="en-US" sz="2400" dirty="0">
                <a:solidFill>
                  <a:schemeClr val="tx1"/>
                </a:solidFill>
                <a:latin typeface="+mn-lt"/>
                <a:cs typeface="Times New Roman" panose="02020603050405020304" pitchFamily="18" charset="0"/>
              </a:rPr>
              <a:t> </a:t>
            </a:r>
            <a:r>
              <a:rPr lang="en-US" altLang="en-US" sz="2400" b="1" dirty="0">
                <a:solidFill>
                  <a:schemeClr val="tx1"/>
                </a:solidFill>
                <a:latin typeface="+mn-lt"/>
                <a:cs typeface="Times New Roman" panose="02020603050405020304" pitchFamily="18" charset="0"/>
              </a:rPr>
              <a:t>Authority</a:t>
            </a:r>
          </a:p>
          <a:p>
            <a:pPr lvl="1" indent="0" eaLnBrk="1" hangingPunct="1">
              <a:buClrTx/>
              <a:buSzTx/>
              <a:buFont typeface="Wingdings" panose="05000000000000000000" pitchFamily="2" charset="2"/>
              <a:buNone/>
              <a:defRPr/>
            </a:pPr>
            <a:r>
              <a:rPr lang="en-US" altLang="en-US" sz="2000" dirty="0">
                <a:solidFill>
                  <a:schemeClr val="tx1"/>
                </a:solidFill>
                <a:latin typeface="+mn-lt"/>
                <a:cs typeface="Times New Roman" panose="02020603050405020304" pitchFamily="18" charset="0"/>
              </a:rPr>
              <a:t>This Agreement is authorized under Section 2812 of the Public Health Service Act, 42 U.S.C. 300hh-11, as amended.</a:t>
            </a:r>
          </a:p>
          <a:p>
            <a:pPr marL="457200" indent="-457200" eaLnBrk="1" hangingPunct="1">
              <a:buClrTx/>
              <a:buSzTx/>
              <a:buFont typeface="Wingdings" panose="05000000000000000000" pitchFamily="2" charset="2"/>
              <a:buAutoNum type="arabicPeriod"/>
              <a:defRPr/>
            </a:pPr>
            <a:r>
              <a:rPr lang="en-US" altLang="en-US" sz="2400" b="1" dirty="0">
                <a:solidFill>
                  <a:schemeClr val="tx1"/>
                </a:solidFill>
                <a:latin typeface="+mn-lt"/>
                <a:cs typeface="Times New Roman" panose="02020603050405020304" pitchFamily="18" charset="0"/>
              </a:rPr>
              <a:t>Purpose</a:t>
            </a:r>
          </a:p>
          <a:p>
            <a:pPr lvl="1" indent="0">
              <a:buClrTx/>
              <a:buSzTx/>
              <a:buNone/>
              <a:defRPr/>
            </a:pPr>
            <a:r>
              <a:rPr lang="en-US" altLang="en-US" sz="2000" dirty="0">
                <a:solidFill>
                  <a:schemeClr val="tx1"/>
                </a:solidFill>
                <a:latin typeface="+mn-lt"/>
                <a:cs typeface="Times New Roman" panose="02020603050405020304" pitchFamily="18" charset="0"/>
              </a:rPr>
              <a:t>To establish a formal relationship between the NDMS and NDMS partner healthcare facilities to ensure a network is in place to provide care for NDMS federal patients, </a:t>
            </a:r>
          </a:p>
        </p:txBody>
      </p:sp>
      <p:sp>
        <p:nvSpPr>
          <p:cNvPr id="184323" name="Rectangle 3">
            <a:extLst>
              <a:ext uri="{FF2B5EF4-FFF2-40B4-BE49-F238E27FC236}">
                <a16:creationId xmlns:a16="http://schemas.microsoft.com/office/drawing/2014/main" id="{7E1D195F-F915-4488-A8D1-085EE012C953}"/>
              </a:ext>
            </a:extLst>
          </p:cNvPr>
          <p:cNvSpPr>
            <a:spLocks noChangeArrowheads="1"/>
          </p:cNvSpPr>
          <p:nvPr/>
        </p:nvSpPr>
        <p:spPr bwMode="auto">
          <a:xfrm>
            <a:off x="457200" y="-76200"/>
            <a:ext cx="8229600" cy="1066800"/>
          </a:xfrm>
          <a:prstGeom prst="rect">
            <a:avLst/>
          </a:prstGeom>
          <a:noFill/>
          <a:ln w="9525">
            <a:noFill/>
            <a:miter lim="800000"/>
            <a:headEnd/>
            <a:tailEnd/>
          </a:ln>
          <a:effectLst/>
        </p:spPr>
        <p:txBody>
          <a:bodyPr anchor="ctr"/>
          <a:lstStyle/>
          <a:p>
            <a:pPr algn="ctr" eaLnBrk="1" hangingPunct="1">
              <a:defRPr/>
            </a:pPr>
            <a:endParaRPr lang="en-US" sz="200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855737870"/>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231C-D364-450E-9CF0-5074DE3E8EAD}"/>
              </a:ext>
            </a:extLst>
          </p:cNvPr>
          <p:cNvSpPr>
            <a:spLocks noGrp="1"/>
          </p:cNvSpPr>
          <p:nvPr>
            <p:ph type="title"/>
          </p:nvPr>
        </p:nvSpPr>
        <p:spPr>
          <a:xfrm>
            <a:off x="1296063" y="244158"/>
            <a:ext cx="7480292" cy="1042631"/>
          </a:xfrm>
        </p:spPr>
        <p:txBody>
          <a:bodyPr vert="horz" lIns="91440" tIns="45720" rIns="91440" bIns="45720" rtlCol="0" anchor="b">
            <a:normAutofit fontScale="90000"/>
          </a:bodyPr>
          <a:lstStyle/>
          <a:p>
            <a:pPr algn="ctr"/>
            <a:r>
              <a:rPr lang="en-US" altLang="en-US" sz="2400" dirty="0"/>
              <a:t>MOA Section 4</a:t>
            </a:r>
            <a:br>
              <a:rPr lang="en-US" altLang="en-US" sz="2400" dirty="0"/>
            </a:br>
            <a:r>
              <a:rPr lang="en-US" altLang="en-US" sz="2400" dirty="0"/>
              <a:t>Responsibilities (The NDMS partner healthcare facility)</a:t>
            </a:r>
            <a:br>
              <a:rPr lang="en-US" altLang="en-US" sz="2400" dirty="0"/>
            </a:br>
            <a:endParaRPr lang="en-US" sz="2400" dirty="0"/>
          </a:p>
        </p:txBody>
      </p:sp>
      <p:sp>
        <p:nvSpPr>
          <p:cNvPr id="83970" name="Rectangle 5">
            <a:extLst>
              <a:ext uri="{FF2B5EF4-FFF2-40B4-BE49-F238E27FC236}">
                <a16:creationId xmlns:a16="http://schemas.microsoft.com/office/drawing/2014/main" id="{45DA3E1A-9B41-4EA8-8C9A-ECC73EAFDD5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a:spcBef>
                <a:spcPct val="0"/>
              </a:spcBef>
              <a:buClrTx/>
              <a:buSzTx/>
              <a:buFontTx/>
              <a:buNone/>
            </a:pPr>
            <a:fld id="{68DE046D-8376-42D9-BDAE-F4EECFD5150E}" type="slidenum">
              <a:rPr lang="en-US" altLang="en-US" sz="1400" smtClean="0">
                <a:solidFill>
                  <a:srgbClr val="B2B2B2"/>
                </a:solidFill>
              </a:rPr>
              <a:pPr>
                <a:spcBef>
                  <a:spcPct val="0"/>
                </a:spcBef>
                <a:buClrTx/>
                <a:buSzTx/>
                <a:buFontTx/>
                <a:buNone/>
              </a:pPr>
              <a:t>18</a:t>
            </a:fld>
            <a:endParaRPr lang="en-US" altLang="en-US" sz="1400">
              <a:solidFill>
                <a:srgbClr val="B2B2B2"/>
              </a:solidFill>
            </a:endParaRPr>
          </a:p>
        </p:txBody>
      </p:sp>
      <p:sp>
        <p:nvSpPr>
          <p:cNvPr id="47107" name="Rectangle 2">
            <a:extLst>
              <a:ext uri="{FF2B5EF4-FFF2-40B4-BE49-F238E27FC236}">
                <a16:creationId xmlns:a16="http://schemas.microsoft.com/office/drawing/2014/main" id="{058F2380-12B2-445E-B128-91BDA14C7696}"/>
              </a:ext>
            </a:extLst>
          </p:cNvPr>
          <p:cNvSpPr>
            <a:spLocks noChangeArrowheads="1"/>
          </p:cNvSpPr>
          <p:nvPr/>
        </p:nvSpPr>
        <p:spPr bwMode="auto">
          <a:xfrm>
            <a:off x="457200" y="1712843"/>
            <a:ext cx="8229600" cy="34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marL="914400" lvl="1" indent="-457200">
              <a:buClrTx/>
              <a:buSzTx/>
              <a:buFont typeface="+mj-lt"/>
              <a:buAutoNum type="alphaUcPeriod"/>
              <a:defRPr/>
            </a:pPr>
            <a:r>
              <a:rPr lang="en-US" altLang="en-US" sz="2000" dirty="0">
                <a:solidFill>
                  <a:schemeClr val="tx1"/>
                </a:solidFill>
                <a:latin typeface="+mn-lt"/>
                <a:cs typeface="Times New Roman" panose="02020603050405020304" pitchFamily="18" charset="0"/>
              </a:rPr>
              <a:t>The NDMS partner healthcare facility, as appropriate and based upon their resources and availability, agrees to:</a:t>
            </a:r>
          </a:p>
          <a:p>
            <a:pPr lvl="2">
              <a:buClrTx/>
              <a:buSzTx/>
              <a:buFont typeface="Arial" panose="020B0604020202020204" pitchFamily="34" charset="0"/>
              <a:buChar char="•"/>
              <a:defRPr/>
            </a:pPr>
            <a:r>
              <a:rPr lang="en-US" altLang="en-US" sz="2000" dirty="0">
                <a:solidFill>
                  <a:schemeClr val="tx1"/>
                </a:solidFill>
                <a:latin typeface="+mn-lt"/>
                <a:cs typeface="Times New Roman" panose="02020603050405020304" pitchFamily="18" charset="0"/>
              </a:rPr>
              <a:t>Participate in scheduled FCC Exercises</a:t>
            </a:r>
          </a:p>
          <a:p>
            <a:pPr lvl="2">
              <a:buClrTx/>
              <a:buSzTx/>
              <a:buFont typeface="Arial" panose="020B0604020202020204" pitchFamily="34" charset="0"/>
              <a:buChar char="•"/>
              <a:defRPr/>
            </a:pPr>
            <a:r>
              <a:rPr lang="en-US" altLang="en-US" sz="2000" dirty="0">
                <a:solidFill>
                  <a:schemeClr val="tx1"/>
                </a:solidFill>
                <a:latin typeface="+mn-lt"/>
                <a:cs typeface="Times New Roman" panose="02020603050405020304" pitchFamily="18" charset="0"/>
              </a:rPr>
              <a:t>Report the number of its available, equipped, and staffed beds (i.e., medical-surgical, critical care, pediatric, burn, psychiatry, pediatric intensive care unit and negative pressure/isolation)</a:t>
            </a:r>
          </a:p>
          <a:p>
            <a:pPr lvl="2">
              <a:buClrTx/>
              <a:buSzTx/>
              <a:buFont typeface="Arial" panose="020B0604020202020204" pitchFamily="34" charset="0"/>
              <a:buChar char="•"/>
              <a:defRPr/>
            </a:pPr>
            <a:r>
              <a:rPr lang="en-US" altLang="en-US" sz="2000" dirty="0">
                <a:solidFill>
                  <a:schemeClr val="tx1"/>
                </a:solidFill>
                <a:latin typeface="+mn-lt"/>
                <a:cs typeface="Times New Roman" panose="02020603050405020304" pitchFamily="18" charset="0"/>
              </a:rPr>
              <a:t>Admission, treatment, and discharge of NDMS federal patient(s), and/or transfer to secondary healthcare facilities as medically necessary.</a:t>
            </a:r>
          </a:p>
          <a:p>
            <a:pPr lvl="2">
              <a:buClrTx/>
              <a:buSzTx/>
              <a:buFont typeface="Arial" panose="020B0604020202020204" pitchFamily="34" charset="0"/>
              <a:buChar char="•"/>
              <a:defRPr/>
            </a:pPr>
            <a:r>
              <a:rPr lang="en-US" altLang="en-US" sz="2000" dirty="0">
                <a:solidFill>
                  <a:schemeClr val="tx1"/>
                </a:solidFill>
                <a:latin typeface="+mn-lt"/>
                <a:cs typeface="Times New Roman" panose="02020603050405020304" pitchFamily="18" charset="0"/>
              </a:rPr>
              <a:t>Sanitize and track any NDMS federal patient’s medical equipment, referred to as “patient movement items” (PMI) in accordance with local infection control guidelines and facility protocol before releasing the PMI to the designated personnel.</a:t>
            </a:r>
          </a:p>
        </p:txBody>
      </p:sp>
      <p:sp>
        <p:nvSpPr>
          <p:cNvPr id="184323" name="Rectangle 3">
            <a:extLst>
              <a:ext uri="{FF2B5EF4-FFF2-40B4-BE49-F238E27FC236}">
                <a16:creationId xmlns:a16="http://schemas.microsoft.com/office/drawing/2014/main" id="{7E1D195F-F915-4488-A8D1-085EE012C953}"/>
              </a:ext>
            </a:extLst>
          </p:cNvPr>
          <p:cNvSpPr>
            <a:spLocks noChangeArrowheads="1"/>
          </p:cNvSpPr>
          <p:nvPr/>
        </p:nvSpPr>
        <p:spPr bwMode="auto">
          <a:xfrm>
            <a:off x="457200" y="-76200"/>
            <a:ext cx="8229600" cy="1066800"/>
          </a:xfrm>
          <a:prstGeom prst="rect">
            <a:avLst/>
          </a:prstGeom>
          <a:noFill/>
          <a:ln w="9525">
            <a:noFill/>
            <a:miter lim="800000"/>
            <a:headEnd/>
            <a:tailEnd/>
          </a:ln>
          <a:effectLst/>
        </p:spPr>
        <p:txBody>
          <a:bodyPr anchor="ctr"/>
          <a:lstStyle/>
          <a:p>
            <a:pPr algn="ctr" eaLnBrk="1" hangingPunct="1">
              <a:defRPr/>
            </a:pPr>
            <a:endParaRPr lang="en-US" sz="200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441482334"/>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231C-D364-450E-9CF0-5074DE3E8EAD}"/>
              </a:ext>
            </a:extLst>
          </p:cNvPr>
          <p:cNvSpPr>
            <a:spLocks noGrp="1"/>
          </p:cNvSpPr>
          <p:nvPr>
            <p:ph type="title"/>
          </p:nvPr>
        </p:nvSpPr>
        <p:spPr>
          <a:xfrm>
            <a:off x="523188" y="244158"/>
            <a:ext cx="8163612" cy="1042631"/>
          </a:xfrm>
        </p:spPr>
        <p:txBody>
          <a:bodyPr>
            <a:normAutofit/>
          </a:bodyPr>
          <a:lstStyle/>
          <a:p>
            <a:pPr algn="ctr"/>
            <a:r>
              <a:rPr lang="en-US" altLang="en-US" sz="2400" dirty="0"/>
              <a:t>MOA Section 4</a:t>
            </a:r>
            <a:br>
              <a:rPr lang="en-US" altLang="en-US" sz="2400" dirty="0"/>
            </a:br>
            <a:r>
              <a:rPr lang="en-US" altLang="en-US" sz="2400" dirty="0"/>
              <a:t>Responsibilities (The NDMS Federal Partners)</a:t>
            </a:r>
            <a:endParaRPr lang="en-US" sz="2400" dirty="0"/>
          </a:p>
        </p:txBody>
      </p:sp>
      <p:sp>
        <p:nvSpPr>
          <p:cNvPr id="83970" name="Rectangle 5">
            <a:extLst>
              <a:ext uri="{FF2B5EF4-FFF2-40B4-BE49-F238E27FC236}">
                <a16:creationId xmlns:a16="http://schemas.microsoft.com/office/drawing/2014/main" id="{45DA3E1A-9B41-4EA8-8C9A-ECC73EAFDD5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a:spcBef>
                <a:spcPct val="0"/>
              </a:spcBef>
              <a:buClrTx/>
              <a:buSzTx/>
              <a:buFontTx/>
              <a:buNone/>
            </a:pPr>
            <a:fld id="{68DE046D-8376-42D9-BDAE-F4EECFD5150E}" type="slidenum">
              <a:rPr lang="en-US" altLang="en-US" sz="1400" smtClean="0">
                <a:solidFill>
                  <a:srgbClr val="B2B2B2"/>
                </a:solidFill>
              </a:rPr>
              <a:pPr>
                <a:spcBef>
                  <a:spcPct val="0"/>
                </a:spcBef>
                <a:buClrTx/>
                <a:buSzTx/>
                <a:buFontTx/>
                <a:buNone/>
              </a:pPr>
              <a:t>19</a:t>
            </a:fld>
            <a:endParaRPr lang="en-US" altLang="en-US" sz="1400">
              <a:solidFill>
                <a:srgbClr val="B2B2B2"/>
              </a:solidFill>
            </a:endParaRPr>
          </a:p>
        </p:txBody>
      </p:sp>
      <p:sp>
        <p:nvSpPr>
          <p:cNvPr id="47107" name="Rectangle 2">
            <a:extLst>
              <a:ext uri="{FF2B5EF4-FFF2-40B4-BE49-F238E27FC236}">
                <a16:creationId xmlns:a16="http://schemas.microsoft.com/office/drawing/2014/main" id="{058F2380-12B2-445E-B128-91BDA14C7696}"/>
              </a:ext>
            </a:extLst>
          </p:cNvPr>
          <p:cNvSpPr>
            <a:spLocks noChangeArrowheads="1"/>
          </p:cNvSpPr>
          <p:nvPr/>
        </p:nvSpPr>
        <p:spPr bwMode="auto">
          <a:xfrm>
            <a:off x="457200" y="1468381"/>
            <a:ext cx="8295588" cy="34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marL="457200" lvl="1" indent="0">
              <a:buClrTx/>
              <a:buSzTx/>
              <a:buNone/>
              <a:defRPr/>
            </a:pPr>
            <a:r>
              <a:rPr lang="en-US" sz="2400" b="1" dirty="0">
                <a:solidFill>
                  <a:schemeClr val="tx1"/>
                </a:solidFill>
                <a:latin typeface="+mn-lt"/>
                <a:cs typeface="Times New Roman" panose="02020603050405020304" pitchFamily="18" charset="0"/>
              </a:rPr>
              <a:t>B. The NDMS Federal Partners (i.e., HHS, DHS, DoD, and VA) are responsible for </a:t>
            </a:r>
          </a:p>
          <a:p>
            <a:pPr lvl="2">
              <a:buClrTx/>
              <a:buSzTx/>
              <a:buFont typeface="Arial" panose="020B0604020202020204" pitchFamily="34" charset="0"/>
              <a:buChar char="•"/>
              <a:defRPr/>
            </a:pPr>
            <a:r>
              <a:rPr lang="en-US" altLang="en-US" sz="1800" dirty="0">
                <a:solidFill>
                  <a:schemeClr val="tx1"/>
                </a:solidFill>
                <a:latin typeface="+mn-lt"/>
                <a:cs typeface="Times New Roman" panose="02020603050405020304" pitchFamily="18" charset="0"/>
              </a:rPr>
              <a:t>Transportation of NDMS federal patient(s)2 from the VA or DoD designated Patient Reception Site (PRS) to the NDMS partner healthcare facility</a:t>
            </a:r>
          </a:p>
          <a:p>
            <a:pPr lvl="2">
              <a:buClrTx/>
              <a:buSzTx/>
              <a:buFont typeface="Arial" panose="020B0604020202020204" pitchFamily="34" charset="0"/>
              <a:buChar char="•"/>
              <a:defRPr/>
            </a:pPr>
            <a:r>
              <a:rPr lang="en-US" altLang="en-US" sz="1800" dirty="0">
                <a:solidFill>
                  <a:schemeClr val="tx1"/>
                </a:solidFill>
                <a:latin typeface="+mn-lt"/>
                <a:cs typeface="Times New Roman" panose="02020603050405020304" pitchFamily="18" charset="0"/>
              </a:rPr>
              <a:t>Assessing the real-time status of bed availability and discuss potential patient placement with the NDMS partner healthcare facility to ensure they are able to accept the NDMS federal patient(s) according to the patient(s) current medical needs.</a:t>
            </a:r>
          </a:p>
          <a:p>
            <a:pPr lvl="2">
              <a:buClrTx/>
              <a:buSzTx/>
              <a:buFont typeface="Arial" panose="020B0604020202020204" pitchFamily="34" charset="0"/>
              <a:buChar char="•"/>
              <a:defRPr/>
            </a:pPr>
            <a:r>
              <a:rPr lang="en-US" altLang="en-US" sz="1800" dirty="0">
                <a:solidFill>
                  <a:schemeClr val="tx1"/>
                </a:solidFill>
                <a:latin typeface="+mn-lt"/>
                <a:cs typeface="Times New Roman" panose="02020603050405020304" pitchFamily="18" charset="0"/>
              </a:rPr>
              <a:t>Collaborating with the NDMS partner healthcare facility and serve as a facilitator to ensure patient care coordination needs and discharge planning is accomplished.</a:t>
            </a:r>
          </a:p>
          <a:p>
            <a:pPr lvl="2">
              <a:buClrTx/>
              <a:buSzTx/>
              <a:buFont typeface="Arial" panose="020B0604020202020204" pitchFamily="34" charset="0"/>
              <a:buChar char="•"/>
              <a:defRPr/>
            </a:pPr>
            <a:r>
              <a:rPr lang="en-US" altLang="en-US" sz="1800" dirty="0">
                <a:solidFill>
                  <a:schemeClr val="tx1"/>
                </a:solidFill>
                <a:latin typeface="+mn-lt"/>
                <a:cs typeface="Times New Roman" panose="02020603050405020304" pitchFamily="18" charset="0"/>
              </a:rPr>
              <a:t>Returning the NDMS federal patient(s) evacuated through NDMS to their home of record or other final destination.</a:t>
            </a:r>
          </a:p>
          <a:p>
            <a:pPr lvl="2">
              <a:buClrTx/>
              <a:buSzTx/>
              <a:buFont typeface="Arial" panose="020B0604020202020204" pitchFamily="34" charset="0"/>
              <a:buChar char="•"/>
              <a:defRPr/>
            </a:pPr>
            <a:r>
              <a:rPr lang="en-US" altLang="en-US" sz="1800" dirty="0">
                <a:solidFill>
                  <a:schemeClr val="tx1"/>
                </a:solidFill>
                <a:latin typeface="+mn-lt"/>
                <a:cs typeface="Times New Roman" panose="02020603050405020304" pitchFamily="18" charset="0"/>
              </a:rPr>
              <a:t>Facilitating the final disposition of the deceased in instances when an NDMS federal patient expires while at the NDMS partner healthcare</a:t>
            </a:r>
          </a:p>
        </p:txBody>
      </p:sp>
      <p:sp>
        <p:nvSpPr>
          <p:cNvPr id="184323" name="Rectangle 3">
            <a:extLst>
              <a:ext uri="{FF2B5EF4-FFF2-40B4-BE49-F238E27FC236}">
                <a16:creationId xmlns:a16="http://schemas.microsoft.com/office/drawing/2014/main" id="{7E1D195F-F915-4488-A8D1-085EE012C953}"/>
              </a:ext>
            </a:extLst>
          </p:cNvPr>
          <p:cNvSpPr>
            <a:spLocks noChangeArrowheads="1"/>
          </p:cNvSpPr>
          <p:nvPr/>
        </p:nvSpPr>
        <p:spPr bwMode="auto">
          <a:xfrm>
            <a:off x="457200" y="-76200"/>
            <a:ext cx="8229600" cy="1066800"/>
          </a:xfrm>
          <a:prstGeom prst="rect">
            <a:avLst/>
          </a:prstGeom>
          <a:noFill/>
          <a:ln w="9525">
            <a:noFill/>
            <a:miter lim="800000"/>
            <a:headEnd/>
            <a:tailEnd/>
          </a:ln>
          <a:effectLst/>
        </p:spPr>
        <p:txBody>
          <a:bodyPr anchor="ctr"/>
          <a:lstStyle/>
          <a:p>
            <a:pPr algn="ctr" eaLnBrk="1" hangingPunct="1">
              <a:defRPr/>
            </a:pPr>
            <a:endParaRPr lang="en-US" sz="200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326151649"/>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0692E-B163-4C0C-8D86-8AA26FE2F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44061" y="646043"/>
            <a:ext cx="7772400" cy="566531"/>
          </a:xfrm>
        </p:spPr>
        <p:txBody>
          <a:bodyPr/>
          <a:lstStyle/>
          <a:p>
            <a:pPr algn="ctr"/>
            <a:r>
              <a:rPr kumimoji="0" lang="en-US" sz="3600" b="0" i="0" u="none" strike="noStrike" kern="1200" cap="none" spc="0" normalizeH="0" baseline="0" noProof="0" dirty="0">
                <a:ln>
                  <a:noFill/>
                </a:ln>
                <a:solidFill>
                  <a:srgbClr val="003F72"/>
                </a:solidFill>
                <a:effectLst/>
                <a:uLnTx/>
                <a:uFillTx/>
                <a:latin typeface="Times New Roman" panose="02020603050405020304" pitchFamily="18" charset="0"/>
                <a:ea typeface="+mj-ea"/>
                <a:cs typeface="Times New Roman" panose="02020603050405020304" pitchFamily="18" charset="0"/>
              </a:rPr>
              <a:t>Federal Coordinating Center (FCC)</a:t>
            </a:r>
            <a:r>
              <a:rPr lang="en-US" dirty="0">
                <a:solidFill>
                  <a:srgbClr val="002060"/>
                </a:solidFill>
                <a:latin typeface="Times New Roman" panose="02020603050405020304" pitchFamily="18" charset="0"/>
                <a:cs typeface="Times New Roman" panose="02020603050405020304" pitchFamily="18" charset="0"/>
              </a:rPr>
              <a:t>  What they are and are not</a:t>
            </a:r>
          </a:p>
        </p:txBody>
      </p:sp>
      <p:sp>
        <p:nvSpPr>
          <p:cNvPr id="3" name="Subtitle 2"/>
          <p:cNvSpPr>
            <a:spLocks noGrp="1"/>
          </p:cNvSpPr>
          <p:nvPr>
            <p:ph type="subTitle" idx="1"/>
          </p:nvPr>
        </p:nvSpPr>
        <p:spPr>
          <a:xfrm>
            <a:off x="1371600" y="4704522"/>
            <a:ext cx="6400800" cy="1752600"/>
          </a:xfrm>
        </p:spPr>
        <p:txBody>
          <a:bodyPr>
            <a:normAutofit/>
          </a:bodyPr>
          <a:lstStyle/>
          <a:p>
            <a:pPr algn="ctr"/>
            <a:r>
              <a:rPr lang="en-US" sz="2400" b="1" dirty="0">
                <a:solidFill>
                  <a:schemeClr val="tx1"/>
                </a:solidFill>
              </a:rPr>
              <a:t>Department of Veterans Affairs</a:t>
            </a:r>
          </a:p>
          <a:p>
            <a:pPr algn="ctr"/>
            <a:r>
              <a:rPr lang="en-US" sz="2400" b="1" dirty="0">
                <a:solidFill>
                  <a:schemeClr val="tx1"/>
                </a:solidFill>
              </a:rPr>
              <a:t>VHA Office of Emergency Management</a:t>
            </a:r>
          </a:p>
          <a:p>
            <a:pPr algn="ctr"/>
            <a:r>
              <a:rPr lang="en-US" sz="2400" b="1" dirty="0">
                <a:solidFill>
                  <a:schemeClr val="tx1"/>
                </a:solidFill>
              </a:rPr>
              <a:t>Darryl Stevenson- Tampa FCC Coordinator</a:t>
            </a:r>
          </a:p>
          <a:p>
            <a:pPr algn="ctr"/>
            <a:r>
              <a:rPr lang="en-US" sz="2400" b="1" dirty="0">
                <a:solidFill>
                  <a:schemeClr val="tx1"/>
                </a:solidFill>
              </a:rPr>
              <a:t>Dawn Stevenson Miami FCC Coordinator</a:t>
            </a:r>
          </a:p>
        </p:txBody>
      </p:sp>
    </p:spTree>
    <p:extLst>
      <p:ext uri="{BB962C8B-B14F-4D97-AF65-F5344CB8AC3E}">
        <p14:creationId xmlns:p14="http://schemas.microsoft.com/office/powerpoint/2010/main" val="3543171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231C-D364-450E-9CF0-5074DE3E8EAD}"/>
              </a:ext>
            </a:extLst>
          </p:cNvPr>
          <p:cNvSpPr>
            <a:spLocks noGrp="1"/>
          </p:cNvSpPr>
          <p:nvPr>
            <p:ph type="title"/>
          </p:nvPr>
        </p:nvSpPr>
        <p:spPr/>
        <p:txBody>
          <a:bodyPr>
            <a:normAutofit/>
          </a:bodyPr>
          <a:lstStyle/>
          <a:p>
            <a:pPr algn="ctr"/>
            <a:r>
              <a:rPr lang="en-US" sz="2400" dirty="0"/>
              <a:t>MOA Section 5</a:t>
            </a:r>
            <a:br>
              <a:rPr lang="en-US" sz="2400" dirty="0"/>
            </a:br>
            <a:r>
              <a:rPr lang="en-US" sz="2400" dirty="0"/>
              <a:t>REIMBURSEMENTS</a:t>
            </a:r>
          </a:p>
        </p:txBody>
      </p:sp>
      <p:sp>
        <p:nvSpPr>
          <p:cNvPr id="83970" name="Rectangle 5">
            <a:extLst>
              <a:ext uri="{FF2B5EF4-FFF2-40B4-BE49-F238E27FC236}">
                <a16:creationId xmlns:a16="http://schemas.microsoft.com/office/drawing/2014/main" id="{45DA3E1A-9B41-4EA8-8C9A-ECC73EAFDD5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a:spcBef>
                <a:spcPct val="0"/>
              </a:spcBef>
              <a:buClrTx/>
              <a:buSzTx/>
              <a:buFontTx/>
              <a:buNone/>
            </a:pPr>
            <a:fld id="{68DE046D-8376-42D9-BDAE-F4EECFD5150E}" type="slidenum">
              <a:rPr lang="en-US" altLang="en-US" sz="1400" smtClean="0">
                <a:solidFill>
                  <a:srgbClr val="B2B2B2"/>
                </a:solidFill>
              </a:rPr>
              <a:pPr>
                <a:spcBef>
                  <a:spcPct val="0"/>
                </a:spcBef>
                <a:buClrTx/>
                <a:buSzTx/>
                <a:buFontTx/>
                <a:buNone/>
              </a:pPr>
              <a:t>20</a:t>
            </a:fld>
            <a:endParaRPr lang="en-US" altLang="en-US" sz="1400">
              <a:solidFill>
                <a:srgbClr val="B2B2B2"/>
              </a:solidFill>
            </a:endParaRPr>
          </a:p>
        </p:txBody>
      </p:sp>
      <p:sp>
        <p:nvSpPr>
          <p:cNvPr id="47107" name="Rectangle 2">
            <a:extLst>
              <a:ext uri="{FF2B5EF4-FFF2-40B4-BE49-F238E27FC236}">
                <a16:creationId xmlns:a16="http://schemas.microsoft.com/office/drawing/2014/main" id="{058F2380-12B2-445E-B128-91BDA14C7696}"/>
              </a:ext>
            </a:extLst>
          </p:cNvPr>
          <p:cNvSpPr>
            <a:spLocks noChangeArrowheads="1"/>
          </p:cNvSpPr>
          <p:nvPr/>
        </p:nvSpPr>
        <p:spPr bwMode="auto">
          <a:xfrm>
            <a:off x="457200" y="1712843"/>
            <a:ext cx="8229600" cy="34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marL="342900" indent="-342900" eaLnBrk="1" hangingPunct="1">
              <a:buClrTx/>
              <a:buSzTx/>
              <a:buFont typeface="+mj-lt"/>
              <a:buAutoNum type="alphaUcPeriod"/>
              <a:defRPr/>
            </a:pPr>
            <a:r>
              <a:rPr lang="en-US" sz="2000" b="1" i="0" u="none" strike="noStrike" baseline="0" dirty="0">
                <a:solidFill>
                  <a:srgbClr val="000000"/>
                </a:solidFill>
                <a:latin typeface="Calibri" panose="020F0502020204030204" pitchFamily="34" charset="0"/>
                <a:cs typeface="Calibri" panose="020F0502020204030204" pitchFamily="34" charset="0"/>
              </a:rPr>
              <a:t> </a:t>
            </a:r>
            <a:r>
              <a:rPr lang="en-US" sz="2000" i="0" u="none" strike="noStrike" baseline="0" dirty="0">
                <a:solidFill>
                  <a:srgbClr val="000000"/>
                </a:solidFill>
                <a:latin typeface="Calibri" panose="020F0502020204030204" pitchFamily="34" charset="0"/>
                <a:cs typeface="Calibri" panose="020F0502020204030204" pitchFamily="34" charset="0"/>
              </a:rPr>
              <a:t>The HHS, as payer, will define the “NDMS federal patient,” which is usually a patient that is transported via federal assets, processed through an FCC, and referred to NDMS partner healthcare facilities and/or healthcare practitioners for definitive medical care and tracked in JPATS.</a:t>
            </a:r>
          </a:p>
          <a:p>
            <a:pPr eaLnBrk="1" hangingPunct="1">
              <a:buClrTx/>
              <a:buSzTx/>
              <a:buFont typeface="Wingdings" panose="05000000000000000000" pitchFamily="2" charset="2"/>
              <a:buNone/>
              <a:defRPr/>
            </a:pPr>
            <a:endParaRPr lang="en-US" altLang="en-US" sz="2000" b="1" dirty="0">
              <a:solidFill>
                <a:srgbClr val="000000"/>
              </a:solidFill>
              <a:latin typeface="Calibri" panose="020F0502020204030204" pitchFamily="34" charset="0"/>
              <a:cs typeface="Calibri" panose="020F0502020204030204" pitchFamily="34" charset="0"/>
            </a:endParaRPr>
          </a:p>
          <a:p>
            <a:pPr algn="l"/>
            <a:endParaRPr lang="en-US" sz="2000" b="0" i="0" u="none" strike="noStrike" baseline="0" dirty="0">
              <a:solidFill>
                <a:srgbClr val="000000"/>
              </a:solidFill>
              <a:latin typeface="Calibri" panose="020F0502020204030204" pitchFamily="34" charset="0"/>
              <a:cs typeface="Calibri" panose="020F0502020204030204" pitchFamily="34" charset="0"/>
            </a:endParaRPr>
          </a:p>
          <a:p>
            <a:pPr>
              <a:buNone/>
            </a:pPr>
            <a:r>
              <a:rPr lang="en-US" sz="2000" b="0" i="0" u="none" strike="noStrike" baseline="0" dirty="0">
                <a:solidFill>
                  <a:srgbClr val="000000"/>
                </a:solidFill>
                <a:latin typeface="Calibri" panose="020F0502020204030204" pitchFamily="34" charset="0"/>
                <a:cs typeface="Calibri" panose="020F0502020204030204" pitchFamily="34" charset="0"/>
              </a:rPr>
              <a:t> </a:t>
            </a:r>
          </a:p>
          <a:p>
            <a:endParaRPr lang="en-US" sz="2000" b="0" i="0" u="none" strike="noStrike" baseline="0" dirty="0">
              <a:solidFill>
                <a:srgbClr val="000000"/>
              </a:solidFill>
              <a:latin typeface="Calibri" panose="020F0502020204030204" pitchFamily="34" charset="0"/>
              <a:cs typeface="Calibri" panose="020F0502020204030204" pitchFamily="34" charset="0"/>
            </a:endParaRPr>
          </a:p>
          <a:p>
            <a:pPr eaLnBrk="1" hangingPunct="1">
              <a:buClrTx/>
              <a:buSzTx/>
              <a:buFont typeface="Wingdings" panose="05000000000000000000" pitchFamily="2" charset="2"/>
              <a:buNone/>
              <a:defRPr/>
            </a:pPr>
            <a:endParaRPr lang="en-US" alt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844102"/>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F82AF-89BE-43ED-7E65-A9C9ACF84B47}"/>
              </a:ext>
            </a:extLst>
          </p:cNvPr>
          <p:cNvSpPr>
            <a:spLocks noGrp="1"/>
          </p:cNvSpPr>
          <p:nvPr>
            <p:ph type="title"/>
          </p:nvPr>
        </p:nvSpPr>
        <p:spPr>
          <a:xfrm>
            <a:off x="1220648" y="204875"/>
            <a:ext cx="6949412" cy="1042631"/>
          </a:xfrm>
        </p:spPr>
        <p:txBody>
          <a:bodyPr>
            <a:noAutofit/>
          </a:bodyPr>
          <a:lstStyle/>
          <a:p>
            <a:pPr algn="ctr"/>
            <a:r>
              <a:rPr lang="en-US" sz="3200" dirty="0">
                <a:latin typeface="Times New Roman" panose="02020603050405020304" pitchFamily="18" charset="0"/>
                <a:cs typeface="Times New Roman" panose="02020603050405020304" pitchFamily="18" charset="0"/>
              </a:rPr>
              <a:t>MOA Section 5</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REIMBURSEMENTS (Cont.)</a:t>
            </a:r>
          </a:p>
        </p:txBody>
      </p:sp>
      <p:sp>
        <p:nvSpPr>
          <p:cNvPr id="4" name="Slide Number Placeholder 3">
            <a:extLst>
              <a:ext uri="{FF2B5EF4-FFF2-40B4-BE49-F238E27FC236}">
                <a16:creationId xmlns:a16="http://schemas.microsoft.com/office/drawing/2014/main" id="{AF5FB364-DF2A-BFB3-6CB2-D1681F9A8930}"/>
              </a:ext>
            </a:extLst>
          </p:cNvPr>
          <p:cNvSpPr>
            <a:spLocks noGrp="1"/>
          </p:cNvSpPr>
          <p:nvPr>
            <p:ph type="sldNum" sz="quarter" idx="12"/>
          </p:nvPr>
        </p:nvSpPr>
        <p:spPr/>
        <p:txBody>
          <a:bodyPr/>
          <a:lstStyle/>
          <a:p>
            <a:fld id="{CFE4BAC9-6D41-4691-9299-18EF07EF0177}" type="slidenum">
              <a:rPr lang="en-US" smtClean="0"/>
              <a:pPr/>
              <a:t>21</a:t>
            </a:fld>
            <a:endParaRPr lang="en-US" dirty="0"/>
          </a:p>
        </p:txBody>
      </p:sp>
      <p:pic>
        <p:nvPicPr>
          <p:cNvPr id="6" name="Picture 5">
            <a:extLst>
              <a:ext uri="{FF2B5EF4-FFF2-40B4-BE49-F238E27FC236}">
                <a16:creationId xmlns:a16="http://schemas.microsoft.com/office/drawing/2014/main" id="{7818CF5C-D8E4-70D5-3D84-5DA8769A7829}"/>
              </a:ext>
            </a:extLst>
          </p:cNvPr>
          <p:cNvPicPr>
            <a:picLocks noChangeAspect="1"/>
          </p:cNvPicPr>
          <p:nvPr/>
        </p:nvPicPr>
        <p:blipFill>
          <a:blip r:embed="rId3"/>
          <a:stretch>
            <a:fillRect/>
          </a:stretch>
        </p:blipFill>
        <p:spPr>
          <a:xfrm>
            <a:off x="2898621" y="2041586"/>
            <a:ext cx="3432469" cy="3062591"/>
          </a:xfrm>
          <a:prstGeom prst="rect">
            <a:avLst/>
          </a:prstGeom>
        </p:spPr>
      </p:pic>
      <p:sp>
        <p:nvSpPr>
          <p:cNvPr id="12" name="TextBox 11">
            <a:extLst>
              <a:ext uri="{FF2B5EF4-FFF2-40B4-BE49-F238E27FC236}">
                <a16:creationId xmlns:a16="http://schemas.microsoft.com/office/drawing/2014/main" id="{C62C2560-AABE-0442-781A-0638D8F9DFDC}"/>
              </a:ext>
            </a:extLst>
          </p:cNvPr>
          <p:cNvSpPr txBox="1"/>
          <p:nvPr/>
        </p:nvSpPr>
        <p:spPr>
          <a:xfrm>
            <a:off x="1614550" y="5097145"/>
            <a:ext cx="7346570" cy="646331"/>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hlinkClick r:id="rId4"/>
              </a:rPr>
              <a:t>https://www.phe.gov/Preparedness/responders/ndms/definitive-care/Pages/default.aspx</a:t>
            </a:r>
            <a:endParaRPr lang="en-US" dirty="0"/>
          </a:p>
        </p:txBody>
      </p:sp>
      <p:pic>
        <p:nvPicPr>
          <p:cNvPr id="7" name="Picture 6">
            <a:extLst>
              <a:ext uri="{FF2B5EF4-FFF2-40B4-BE49-F238E27FC236}">
                <a16:creationId xmlns:a16="http://schemas.microsoft.com/office/drawing/2014/main" id="{C2D83866-8CF0-2FB2-B079-3FF28D246044}"/>
              </a:ext>
            </a:extLst>
          </p:cNvPr>
          <p:cNvPicPr>
            <a:picLocks noChangeAspect="1"/>
          </p:cNvPicPr>
          <p:nvPr/>
        </p:nvPicPr>
        <p:blipFill>
          <a:blip r:embed="rId5"/>
          <a:stretch>
            <a:fillRect/>
          </a:stretch>
        </p:blipFill>
        <p:spPr>
          <a:xfrm>
            <a:off x="2383346" y="1450223"/>
            <a:ext cx="4377307" cy="591363"/>
          </a:xfrm>
          <a:prstGeom prst="rect">
            <a:avLst/>
          </a:prstGeom>
        </p:spPr>
      </p:pic>
    </p:spTree>
    <p:extLst>
      <p:ext uri="{BB962C8B-B14F-4D97-AF65-F5344CB8AC3E}">
        <p14:creationId xmlns:p14="http://schemas.microsoft.com/office/powerpoint/2010/main" val="4074279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45DA3E1A-9B41-4EA8-8C9A-ECC73EAFDD5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a:spcBef>
                <a:spcPct val="0"/>
              </a:spcBef>
              <a:buClrTx/>
              <a:buSzTx/>
              <a:buFontTx/>
              <a:buNone/>
            </a:pPr>
            <a:fld id="{68DE046D-8376-42D9-BDAE-F4EECFD5150E}" type="slidenum">
              <a:rPr lang="en-US" altLang="en-US" sz="1400" smtClean="0">
                <a:solidFill>
                  <a:srgbClr val="B2B2B2"/>
                </a:solidFill>
              </a:rPr>
              <a:pPr>
                <a:spcBef>
                  <a:spcPct val="0"/>
                </a:spcBef>
                <a:buClrTx/>
                <a:buSzTx/>
                <a:buFontTx/>
                <a:buNone/>
              </a:pPr>
              <a:t>22</a:t>
            </a:fld>
            <a:endParaRPr lang="en-US" altLang="en-US" sz="1400">
              <a:solidFill>
                <a:srgbClr val="B2B2B2"/>
              </a:solidFill>
            </a:endParaRPr>
          </a:p>
        </p:txBody>
      </p:sp>
      <p:sp>
        <p:nvSpPr>
          <p:cNvPr id="47107" name="Rectangle 2">
            <a:extLst>
              <a:ext uri="{FF2B5EF4-FFF2-40B4-BE49-F238E27FC236}">
                <a16:creationId xmlns:a16="http://schemas.microsoft.com/office/drawing/2014/main" id="{058F2380-12B2-445E-B128-91BDA14C7696}"/>
              </a:ext>
            </a:extLst>
          </p:cNvPr>
          <p:cNvSpPr>
            <a:spLocks noChangeArrowheads="1"/>
          </p:cNvSpPr>
          <p:nvPr/>
        </p:nvSpPr>
        <p:spPr bwMode="auto">
          <a:xfrm>
            <a:off x="457200" y="1712843"/>
            <a:ext cx="8229600" cy="34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eaLnBrk="1" hangingPunct="1">
              <a:buClrTx/>
              <a:buSzTx/>
              <a:buFont typeface="Wingdings" panose="05000000000000000000" pitchFamily="2" charset="2"/>
              <a:buNone/>
              <a:defRPr/>
            </a:pPr>
            <a:r>
              <a:rPr lang="en-US" sz="1800" i="0" u="none" strike="noStrike" baseline="0" dirty="0">
                <a:solidFill>
                  <a:srgbClr val="000000"/>
                </a:solidFill>
                <a:latin typeface="Calibri" panose="020F0502020204030204" pitchFamily="34" charset="0"/>
                <a:cs typeface="Calibri" panose="020F0502020204030204" pitchFamily="34" charset="0"/>
              </a:rPr>
              <a:t>B. For care provided to NDMS federal patients, subject to the availability of appropriations, reimbursements will be limited to:</a:t>
            </a:r>
          </a:p>
          <a:p>
            <a:pPr eaLnBrk="1" hangingPunct="1">
              <a:buClrTx/>
              <a:buSzTx/>
              <a:buFont typeface="Wingdings" panose="05000000000000000000" pitchFamily="2" charset="2"/>
              <a:buNone/>
              <a:defRPr/>
            </a:pPr>
            <a:endParaRPr lang="en-US" sz="1800" i="0" u="none" strike="noStrike" baseline="0" dirty="0">
              <a:solidFill>
                <a:srgbClr val="000000"/>
              </a:solidFill>
              <a:latin typeface="Calibri" panose="020F0502020204030204" pitchFamily="34" charset="0"/>
              <a:cs typeface="Calibri" panose="020F0502020204030204" pitchFamily="34" charset="0"/>
            </a:endParaRPr>
          </a:p>
          <a:p>
            <a:pPr lvl="1">
              <a:buClrTx/>
              <a:buSzTx/>
              <a:buNone/>
              <a:defRPr/>
            </a:pPr>
            <a:r>
              <a:rPr lang="en-US" sz="1400" i="0" u="none" strike="noStrike" baseline="0" dirty="0">
                <a:solidFill>
                  <a:srgbClr val="000000"/>
                </a:solidFill>
                <a:latin typeface="Calibri" panose="020F0502020204030204" pitchFamily="34" charset="0"/>
                <a:cs typeface="Calibri" panose="020F0502020204030204" pitchFamily="34" charset="0"/>
              </a:rPr>
              <a:t>• </a:t>
            </a:r>
            <a:r>
              <a:rPr lang="en-US" sz="1800" i="0" u="none" strike="noStrike" baseline="0" dirty="0">
                <a:solidFill>
                  <a:srgbClr val="000000"/>
                </a:solidFill>
                <a:latin typeface="Calibri" panose="020F0502020204030204" pitchFamily="34" charset="0"/>
                <a:cs typeface="Calibri" panose="020F0502020204030204" pitchFamily="34" charset="0"/>
              </a:rPr>
              <a:t>Injuries or illnesses resulting directly from the specified public health emergency;</a:t>
            </a:r>
          </a:p>
          <a:p>
            <a:pPr lvl="1">
              <a:buClrTx/>
              <a:buSzTx/>
              <a:buNone/>
              <a:defRPr/>
            </a:pPr>
            <a:endParaRPr lang="en-US" sz="1800" i="0" u="none" strike="noStrike" baseline="0" dirty="0">
              <a:solidFill>
                <a:srgbClr val="000000"/>
              </a:solidFill>
              <a:latin typeface="Calibri" panose="020F0502020204030204" pitchFamily="34" charset="0"/>
              <a:cs typeface="Calibri" panose="020F0502020204030204" pitchFamily="34" charset="0"/>
            </a:endParaRPr>
          </a:p>
          <a:p>
            <a:pPr lvl="1">
              <a:buClrTx/>
              <a:buSzTx/>
              <a:buNone/>
              <a:defRPr/>
            </a:pPr>
            <a:r>
              <a:rPr lang="en-US" sz="1800" i="0" u="none" strike="noStrike" baseline="0" dirty="0">
                <a:solidFill>
                  <a:srgbClr val="000000"/>
                </a:solidFill>
                <a:latin typeface="Calibri" panose="020F0502020204030204" pitchFamily="34" charset="0"/>
                <a:cs typeface="Calibri" panose="020F0502020204030204" pitchFamily="34" charset="0"/>
              </a:rPr>
              <a:t>• Injuries, illnesses, and conditions requiring essential medical treatment or services necessary to maintain a reasonable level of health when such medical treatment or services are temporarily not available as a result of the public health emergency; and</a:t>
            </a:r>
          </a:p>
          <a:p>
            <a:pPr lvl="1">
              <a:buClrTx/>
              <a:buSzTx/>
              <a:buNone/>
              <a:defRPr/>
            </a:pPr>
            <a:endParaRPr lang="en-US" sz="1800" i="0" u="none" strike="noStrike" baseline="0" dirty="0">
              <a:solidFill>
                <a:srgbClr val="000000"/>
              </a:solidFill>
              <a:latin typeface="Calibri" panose="020F0502020204030204" pitchFamily="34" charset="0"/>
              <a:cs typeface="Calibri" panose="020F0502020204030204" pitchFamily="34" charset="0"/>
            </a:endParaRPr>
          </a:p>
          <a:p>
            <a:pPr lvl="1">
              <a:buClrTx/>
              <a:buSzTx/>
              <a:buNone/>
              <a:defRPr/>
            </a:pPr>
            <a:r>
              <a:rPr lang="en-US" sz="1800" i="0" u="none" strike="noStrike" baseline="0" dirty="0">
                <a:solidFill>
                  <a:srgbClr val="000000"/>
                </a:solidFill>
                <a:latin typeface="Calibri" panose="020F0502020204030204" pitchFamily="34" charset="0"/>
                <a:cs typeface="Calibri" panose="020F0502020204030204" pitchFamily="34" charset="0"/>
              </a:rPr>
              <a:t>• Injuries or illnesses affecting authorized emergency response and disaster relief personnel responding to the public health emergency.</a:t>
            </a:r>
            <a:endParaRPr lang="en-US" altLang="en-US" sz="1800" dirty="0">
              <a:solidFill>
                <a:schemeClr val="tx1"/>
              </a:solidFill>
              <a:latin typeface="Calibri" panose="020F0502020204030204" pitchFamily="34" charset="0"/>
              <a:cs typeface="Calibri" panose="020F0502020204030204" pitchFamily="34" charset="0"/>
            </a:endParaRPr>
          </a:p>
        </p:txBody>
      </p:sp>
      <p:sp>
        <p:nvSpPr>
          <p:cNvPr id="184323" name="Rectangle 3">
            <a:extLst>
              <a:ext uri="{FF2B5EF4-FFF2-40B4-BE49-F238E27FC236}">
                <a16:creationId xmlns:a16="http://schemas.microsoft.com/office/drawing/2014/main" id="{7E1D195F-F915-4488-A8D1-085EE012C953}"/>
              </a:ext>
            </a:extLst>
          </p:cNvPr>
          <p:cNvSpPr>
            <a:spLocks noChangeArrowheads="1"/>
          </p:cNvSpPr>
          <p:nvPr/>
        </p:nvSpPr>
        <p:spPr bwMode="auto">
          <a:xfrm>
            <a:off x="457200" y="-76200"/>
            <a:ext cx="8229600" cy="1066800"/>
          </a:xfrm>
          <a:prstGeom prst="rect">
            <a:avLst/>
          </a:prstGeom>
          <a:noFill/>
          <a:ln w="9525">
            <a:noFill/>
            <a:miter lim="800000"/>
            <a:headEnd/>
            <a:tailEnd/>
          </a:ln>
          <a:effectLst/>
        </p:spPr>
        <p:txBody>
          <a:bodyPr anchor="ctr"/>
          <a:lstStyle/>
          <a:p>
            <a:pPr algn="ctr" eaLnBrk="1" hangingPunct="1">
              <a:defRPr/>
            </a:pPr>
            <a:endParaRPr lang="en-US" sz="2000">
              <a:effectLst>
                <a:outerShdw blurRad="38100" dist="38100" dir="2700000" algn="tl">
                  <a:srgbClr val="000000"/>
                </a:outerShdw>
              </a:effectLst>
              <a:latin typeface="Arial" charset="0"/>
            </a:endParaRPr>
          </a:p>
        </p:txBody>
      </p:sp>
      <p:sp>
        <p:nvSpPr>
          <p:cNvPr id="5" name="Title 1">
            <a:extLst>
              <a:ext uri="{FF2B5EF4-FFF2-40B4-BE49-F238E27FC236}">
                <a16:creationId xmlns:a16="http://schemas.microsoft.com/office/drawing/2014/main" id="{EB67C92B-0E21-B2E7-0AA4-76F998C9E32D}"/>
              </a:ext>
            </a:extLst>
          </p:cNvPr>
          <p:cNvSpPr>
            <a:spLocks noGrp="1"/>
          </p:cNvSpPr>
          <p:nvPr>
            <p:ph type="title"/>
          </p:nvPr>
        </p:nvSpPr>
        <p:spPr>
          <a:xfrm>
            <a:off x="1296063" y="244158"/>
            <a:ext cx="7134590" cy="1042631"/>
          </a:xfrm>
        </p:spPr>
        <p:txBody>
          <a:bodyPr>
            <a:noAutofit/>
          </a:bodyPr>
          <a:lstStyle/>
          <a:p>
            <a:pPr algn="ctr"/>
            <a:r>
              <a:rPr lang="en-US" sz="3200" dirty="0"/>
              <a:t>MOA Section 5</a:t>
            </a:r>
            <a:br>
              <a:rPr lang="en-US" sz="3200" dirty="0"/>
            </a:br>
            <a:r>
              <a:rPr lang="en-US" sz="3200" dirty="0"/>
              <a:t>REIMBURSEMENTS (Cont.)</a:t>
            </a:r>
          </a:p>
        </p:txBody>
      </p:sp>
    </p:spTree>
    <p:extLst>
      <p:ext uri="{BB962C8B-B14F-4D97-AF65-F5344CB8AC3E}">
        <p14:creationId xmlns:p14="http://schemas.microsoft.com/office/powerpoint/2010/main" val="3439991956"/>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3811-A925-4D9B-882A-DC853DBE0B2F}"/>
              </a:ext>
            </a:extLst>
          </p:cNvPr>
          <p:cNvSpPr>
            <a:spLocks noGrp="1"/>
          </p:cNvSpPr>
          <p:nvPr>
            <p:ph type="title"/>
          </p:nvPr>
        </p:nvSpPr>
        <p:spPr/>
        <p:txBody>
          <a:bodyPr>
            <a:noAutofit/>
          </a:bodyPr>
          <a:lstStyle/>
          <a:p>
            <a:pPr algn="ctr"/>
            <a:r>
              <a:rPr lang="en-US" sz="3200" dirty="0">
                <a:latin typeface="Times New Roman" panose="02020603050405020304" pitchFamily="18" charset="0"/>
                <a:cs typeface="Times New Roman" panose="02020603050405020304" pitchFamily="18" charset="0"/>
              </a:rPr>
              <a:t>MOA Section 5</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REIMBURSEMENTS (Cont.)</a:t>
            </a:r>
          </a:p>
        </p:txBody>
      </p:sp>
      <p:sp>
        <p:nvSpPr>
          <p:cNvPr id="93186" name="Rectangle 5">
            <a:extLst>
              <a:ext uri="{FF2B5EF4-FFF2-40B4-BE49-F238E27FC236}">
                <a16:creationId xmlns:a16="http://schemas.microsoft.com/office/drawing/2014/main" id="{E91A5CD0-EE92-4CCF-8343-0C5DC7C73E5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a:spcBef>
                <a:spcPct val="0"/>
              </a:spcBef>
              <a:buClrTx/>
              <a:buSzTx/>
              <a:buFontTx/>
              <a:buNone/>
            </a:pPr>
            <a:fld id="{6E05D04B-E542-42F2-9293-6C29EB89DF2A}" type="slidenum">
              <a:rPr lang="en-US" altLang="en-US" sz="1400" smtClean="0">
                <a:solidFill>
                  <a:srgbClr val="B2B2B2"/>
                </a:solidFill>
              </a:rPr>
              <a:pPr>
                <a:spcBef>
                  <a:spcPct val="0"/>
                </a:spcBef>
                <a:buClrTx/>
                <a:buSzTx/>
                <a:buFontTx/>
                <a:buNone/>
              </a:pPr>
              <a:t>23</a:t>
            </a:fld>
            <a:endParaRPr lang="en-US" altLang="en-US" sz="1400">
              <a:solidFill>
                <a:srgbClr val="B2B2B2"/>
              </a:solidFill>
            </a:endParaRPr>
          </a:p>
        </p:txBody>
      </p:sp>
      <p:sp>
        <p:nvSpPr>
          <p:cNvPr id="93187" name="Rectangle 2">
            <a:extLst>
              <a:ext uri="{FF2B5EF4-FFF2-40B4-BE49-F238E27FC236}">
                <a16:creationId xmlns:a16="http://schemas.microsoft.com/office/drawing/2014/main" id="{718A73E0-E932-4D24-876E-A326C4606350}"/>
              </a:ext>
            </a:extLst>
          </p:cNvPr>
          <p:cNvSpPr>
            <a:spLocks noChangeArrowheads="1"/>
          </p:cNvSpPr>
          <p:nvPr/>
        </p:nvSpPr>
        <p:spPr bwMode="auto">
          <a:xfrm>
            <a:off x="469900" y="1644162"/>
            <a:ext cx="8229600" cy="498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marL="342900" indent="-342900">
              <a:buClrTx/>
              <a:buSzTx/>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The following table identifies the various providers, sources of funding for NDMS health care facility reimbursement, and the order of payment. </a:t>
            </a:r>
          </a:p>
          <a:p>
            <a:pPr marL="342900" indent="-342900">
              <a:buClrTx/>
              <a:buSzTx/>
              <a:buFont typeface="Arial" panose="020B0604020202020204" pitchFamily="34" charset="0"/>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a:p>
            <a:pPr marL="342900" indent="-342900">
              <a:buClrTx/>
              <a:buSzTx/>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The Provider agrees to seek reimbursement in accordance with this table. The NDMS will reimburse the Provider for medical treatment or services rendered by the Provider as indicated in the following table.</a:t>
            </a:r>
          </a:p>
          <a:p>
            <a:pPr eaLnBrk="1" hangingPunct="1">
              <a:buClrTx/>
              <a:buSzTx/>
              <a:buFontTx/>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184323" name="Rectangle 3">
            <a:extLst>
              <a:ext uri="{FF2B5EF4-FFF2-40B4-BE49-F238E27FC236}">
                <a16:creationId xmlns:a16="http://schemas.microsoft.com/office/drawing/2014/main" id="{4406A7DC-59DD-4399-8BF9-FFA2E5CC365A}"/>
              </a:ext>
            </a:extLst>
          </p:cNvPr>
          <p:cNvSpPr>
            <a:spLocks noChangeArrowheads="1"/>
          </p:cNvSpPr>
          <p:nvPr/>
        </p:nvSpPr>
        <p:spPr bwMode="auto">
          <a:xfrm>
            <a:off x="469900" y="244158"/>
            <a:ext cx="8229600" cy="1066800"/>
          </a:xfrm>
          <a:prstGeom prst="rect">
            <a:avLst/>
          </a:prstGeom>
          <a:noFill/>
          <a:ln w="9525">
            <a:noFill/>
            <a:miter lim="800000"/>
            <a:headEnd/>
            <a:tailEnd/>
          </a:ln>
          <a:effectLst/>
        </p:spPr>
        <p:txBody>
          <a:bodyPr anchor="ctr"/>
          <a:lstStyle/>
          <a:p>
            <a:pPr algn="ctr" eaLnBrk="1" hangingPunct="1">
              <a:defRPr/>
            </a:pPr>
            <a:endParaRPr lang="en-US" sz="200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633365331"/>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7FE3-77A6-58AB-3965-56299F929E98}"/>
              </a:ext>
            </a:extLst>
          </p:cNvPr>
          <p:cNvSpPr>
            <a:spLocks noGrp="1"/>
          </p:cNvSpPr>
          <p:nvPr>
            <p:ph type="title"/>
          </p:nvPr>
        </p:nvSpPr>
        <p:spPr>
          <a:xfrm>
            <a:off x="1033390" y="217291"/>
            <a:ext cx="7974085" cy="1042631"/>
          </a:xfrm>
        </p:spPr>
        <p:txBody>
          <a:bodyPr>
            <a:noAutofit/>
          </a:bodyPr>
          <a:lstStyle/>
          <a:p>
            <a:pPr algn="ctr"/>
            <a:r>
              <a:rPr lang="en-US" sz="2800" i="0" u="none" strike="noStrike" baseline="0" dirty="0">
                <a:solidFill>
                  <a:srgbClr val="000000"/>
                </a:solidFill>
                <a:latin typeface="Times New Roman" panose="02020603050405020304" pitchFamily="18" charset="0"/>
                <a:cs typeface="Times New Roman" panose="02020603050405020304" pitchFamily="18" charset="0"/>
              </a:rPr>
              <a:t>Table 1: Any NDMS Participating Partner Healthcare Facility Reimbursable Rates Under Medicare Part A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0318D6E-35F6-48CC-41CD-5F862030F0FB}"/>
              </a:ext>
            </a:extLst>
          </p:cNvPr>
          <p:cNvSpPr>
            <a:spLocks noGrp="1"/>
          </p:cNvSpPr>
          <p:nvPr>
            <p:ph type="sldNum" sz="quarter" idx="12"/>
          </p:nvPr>
        </p:nvSpPr>
        <p:spPr/>
        <p:txBody>
          <a:bodyPr/>
          <a:lstStyle/>
          <a:p>
            <a:fld id="{CFE4BAC9-6D41-4691-9299-18EF07EF0177}" type="slidenum">
              <a:rPr lang="en-US" smtClean="0"/>
              <a:pPr/>
              <a:t>24</a:t>
            </a:fld>
            <a:endParaRPr lang="en-US" dirty="0"/>
          </a:p>
        </p:txBody>
      </p:sp>
      <p:pic>
        <p:nvPicPr>
          <p:cNvPr id="6" name="Picture 5">
            <a:extLst>
              <a:ext uri="{FF2B5EF4-FFF2-40B4-BE49-F238E27FC236}">
                <a16:creationId xmlns:a16="http://schemas.microsoft.com/office/drawing/2014/main" id="{65DB51F1-517A-44DB-7D2F-BF4DF6CE4B30}"/>
              </a:ext>
            </a:extLst>
          </p:cNvPr>
          <p:cNvPicPr>
            <a:picLocks noChangeAspect="1"/>
          </p:cNvPicPr>
          <p:nvPr/>
        </p:nvPicPr>
        <p:blipFill>
          <a:blip r:embed="rId3"/>
          <a:stretch>
            <a:fillRect/>
          </a:stretch>
        </p:blipFill>
        <p:spPr>
          <a:xfrm>
            <a:off x="2649980" y="1539710"/>
            <a:ext cx="3844039" cy="4288142"/>
          </a:xfrm>
          <a:prstGeom prst="rect">
            <a:avLst/>
          </a:prstGeom>
        </p:spPr>
      </p:pic>
    </p:spTree>
    <p:extLst>
      <p:ext uri="{BB962C8B-B14F-4D97-AF65-F5344CB8AC3E}">
        <p14:creationId xmlns:p14="http://schemas.microsoft.com/office/powerpoint/2010/main" val="8410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8BB3-900B-8B15-E259-98FAFDC255EF}"/>
              </a:ext>
            </a:extLst>
          </p:cNvPr>
          <p:cNvSpPr>
            <a:spLocks noGrp="1"/>
          </p:cNvSpPr>
          <p:nvPr>
            <p:ph type="title"/>
          </p:nvPr>
        </p:nvSpPr>
        <p:spPr/>
        <p:txBody>
          <a:bodyPr>
            <a:noAutofit/>
          </a:bodyPr>
          <a:lstStyle/>
          <a:p>
            <a:pPr algn="ctr"/>
            <a:r>
              <a:rPr lang="en-US" sz="3200" i="0" u="none" strike="noStrike" baseline="0" dirty="0">
                <a:solidFill>
                  <a:srgbClr val="000000"/>
                </a:solidFill>
                <a:latin typeface="Times New Roman" panose="02020603050405020304" pitchFamily="18" charset="0"/>
                <a:cs typeface="Times New Roman" panose="02020603050405020304" pitchFamily="18" charset="0"/>
              </a:rPr>
              <a:t>Table 2: Individual Healthcare Provider Reimbursable under Medicare Part B </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66EF6F-839C-69CC-406B-EACA5D2253A5}"/>
              </a:ext>
            </a:extLst>
          </p:cNvPr>
          <p:cNvSpPr>
            <a:spLocks noGrp="1"/>
          </p:cNvSpPr>
          <p:nvPr>
            <p:ph type="sldNum" sz="quarter" idx="12"/>
          </p:nvPr>
        </p:nvSpPr>
        <p:spPr/>
        <p:txBody>
          <a:bodyPr/>
          <a:lstStyle/>
          <a:p>
            <a:fld id="{CFE4BAC9-6D41-4691-9299-18EF07EF0177}" type="slidenum">
              <a:rPr lang="en-US" smtClean="0"/>
              <a:pPr/>
              <a:t>25</a:t>
            </a:fld>
            <a:endParaRPr lang="en-US" dirty="0"/>
          </a:p>
        </p:txBody>
      </p:sp>
      <p:pic>
        <p:nvPicPr>
          <p:cNvPr id="6" name="Picture 5">
            <a:extLst>
              <a:ext uri="{FF2B5EF4-FFF2-40B4-BE49-F238E27FC236}">
                <a16:creationId xmlns:a16="http://schemas.microsoft.com/office/drawing/2014/main" id="{973EBAF8-8AA7-6C0B-AF79-37FA0E1D6F21}"/>
              </a:ext>
            </a:extLst>
          </p:cNvPr>
          <p:cNvPicPr>
            <a:picLocks noChangeAspect="1"/>
          </p:cNvPicPr>
          <p:nvPr/>
        </p:nvPicPr>
        <p:blipFill>
          <a:blip r:embed="rId3"/>
          <a:stretch>
            <a:fillRect/>
          </a:stretch>
        </p:blipFill>
        <p:spPr>
          <a:xfrm>
            <a:off x="2378061" y="1786557"/>
            <a:ext cx="4970593" cy="3830280"/>
          </a:xfrm>
          <a:prstGeom prst="rect">
            <a:avLst/>
          </a:prstGeom>
        </p:spPr>
      </p:pic>
    </p:spTree>
    <p:extLst>
      <p:ext uri="{BB962C8B-B14F-4D97-AF65-F5344CB8AC3E}">
        <p14:creationId xmlns:p14="http://schemas.microsoft.com/office/powerpoint/2010/main" val="4005313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9F5F-7DDA-7727-DEA7-328C7EBB85B2}"/>
              </a:ext>
            </a:extLst>
          </p:cNvPr>
          <p:cNvSpPr>
            <a:spLocks noGrp="1"/>
          </p:cNvSpPr>
          <p:nvPr>
            <p:ph type="title"/>
          </p:nvPr>
        </p:nvSpPr>
        <p:spPr>
          <a:xfrm>
            <a:off x="1135806" y="381139"/>
            <a:ext cx="7753669" cy="1042631"/>
          </a:xfrm>
        </p:spPr>
        <p:txBody>
          <a:bodyPr>
            <a:noAutofit/>
          </a:bodyPr>
          <a:lstStyle/>
          <a:p>
            <a:pPr algn="ctr"/>
            <a:r>
              <a:rPr lang="en-US" sz="2400" i="0" u="none" strike="noStrike" baseline="0" dirty="0">
                <a:solidFill>
                  <a:srgbClr val="000000"/>
                </a:solidFill>
                <a:latin typeface="Arial" panose="020B0604020202020204" pitchFamily="34" charset="0"/>
              </a:rPr>
              <a:t>Table 3: Healthcare Partner Facility or Healthcare Provider Covered by Medicaid but not Medicare Part A/Part B </a:t>
            </a:r>
            <a:endParaRPr lang="en-US" sz="2400" dirty="0"/>
          </a:p>
        </p:txBody>
      </p:sp>
      <p:sp>
        <p:nvSpPr>
          <p:cNvPr id="4" name="Slide Number Placeholder 3">
            <a:extLst>
              <a:ext uri="{FF2B5EF4-FFF2-40B4-BE49-F238E27FC236}">
                <a16:creationId xmlns:a16="http://schemas.microsoft.com/office/drawing/2014/main" id="{2CCB48E3-7225-B3BA-9091-D88B8DDB5A87}"/>
              </a:ext>
            </a:extLst>
          </p:cNvPr>
          <p:cNvSpPr>
            <a:spLocks noGrp="1"/>
          </p:cNvSpPr>
          <p:nvPr>
            <p:ph type="sldNum" sz="quarter" idx="12"/>
          </p:nvPr>
        </p:nvSpPr>
        <p:spPr/>
        <p:txBody>
          <a:bodyPr/>
          <a:lstStyle/>
          <a:p>
            <a:fld id="{CFE4BAC9-6D41-4691-9299-18EF07EF0177}" type="slidenum">
              <a:rPr lang="en-US" smtClean="0"/>
              <a:pPr/>
              <a:t>26</a:t>
            </a:fld>
            <a:endParaRPr lang="en-US" dirty="0"/>
          </a:p>
        </p:txBody>
      </p:sp>
      <p:pic>
        <p:nvPicPr>
          <p:cNvPr id="6" name="Picture 5">
            <a:extLst>
              <a:ext uri="{FF2B5EF4-FFF2-40B4-BE49-F238E27FC236}">
                <a16:creationId xmlns:a16="http://schemas.microsoft.com/office/drawing/2014/main" id="{0785ADAF-47A8-A2FD-C99B-5CB177690C0C}"/>
              </a:ext>
            </a:extLst>
          </p:cNvPr>
          <p:cNvPicPr>
            <a:picLocks noChangeAspect="1"/>
          </p:cNvPicPr>
          <p:nvPr/>
        </p:nvPicPr>
        <p:blipFill>
          <a:blip r:embed="rId2"/>
          <a:stretch>
            <a:fillRect/>
          </a:stretch>
        </p:blipFill>
        <p:spPr>
          <a:xfrm>
            <a:off x="2593756" y="1663862"/>
            <a:ext cx="3533666" cy="4259033"/>
          </a:xfrm>
          <a:prstGeom prst="rect">
            <a:avLst/>
          </a:prstGeom>
        </p:spPr>
      </p:pic>
    </p:spTree>
    <p:extLst>
      <p:ext uri="{BB962C8B-B14F-4D97-AF65-F5344CB8AC3E}">
        <p14:creationId xmlns:p14="http://schemas.microsoft.com/office/powerpoint/2010/main" val="3787723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2BAF93-1712-B01D-ECEC-969DF9752D94}"/>
              </a:ext>
            </a:extLst>
          </p:cNvPr>
          <p:cNvSpPr>
            <a:spLocks noGrp="1"/>
          </p:cNvSpPr>
          <p:nvPr>
            <p:ph type="sldNum" sz="quarter" idx="12"/>
          </p:nvPr>
        </p:nvSpPr>
        <p:spPr/>
        <p:txBody>
          <a:bodyPr/>
          <a:lstStyle/>
          <a:p>
            <a:fld id="{CFE4BAC9-6D41-4691-9299-18EF07EF0177}" type="slidenum">
              <a:rPr lang="en-US" smtClean="0"/>
              <a:pPr/>
              <a:t>27</a:t>
            </a:fld>
            <a:endParaRPr lang="en-US" dirty="0"/>
          </a:p>
        </p:txBody>
      </p:sp>
      <p:sp>
        <p:nvSpPr>
          <p:cNvPr id="5" name="TextBox 4">
            <a:extLst>
              <a:ext uri="{FF2B5EF4-FFF2-40B4-BE49-F238E27FC236}">
                <a16:creationId xmlns:a16="http://schemas.microsoft.com/office/drawing/2014/main" id="{560AF6B4-ABB1-0E7B-AC75-385DE1070023}"/>
              </a:ext>
            </a:extLst>
          </p:cNvPr>
          <p:cNvSpPr txBox="1"/>
          <p:nvPr/>
        </p:nvSpPr>
        <p:spPr>
          <a:xfrm>
            <a:off x="630723" y="1837488"/>
            <a:ext cx="7799930" cy="3170099"/>
          </a:xfrm>
          <a:prstGeom prst="rect">
            <a:avLst/>
          </a:prstGeom>
          <a:noFill/>
        </p:spPr>
        <p:txBody>
          <a:bodyPr wrap="square">
            <a:spAutoFit/>
          </a:bodyPr>
          <a:lstStyle/>
          <a:p>
            <a:r>
              <a:rPr lang="en-US" sz="2000" b="0" i="0" u="none" strike="noStrike" baseline="0" dirty="0">
                <a:solidFill>
                  <a:srgbClr val="000000"/>
                </a:solidFill>
                <a:latin typeface="Calibri" panose="020F0502020204030204" pitchFamily="34" charset="0"/>
                <a:cs typeface="Calibri" panose="020F0502020204030204" pitchFamily="34" charset="0"/>
              </a:rPr>
              <a:t>D. For NDMS federal patients eligible for military health coverage (i.e., TRICARE), payment will be made under TRICARE according to the applicable payment rates and procedures, as set forth in 32 C.F.R. Part 199. </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E</a:t>
            </a:r>
            <a:r>
              <a:rPr lang="en-US" sz="2000" b="0" i="0" u="none" strike="noStrike" baseline="0" dirty="0">
                <a:solidFill>
                  <a:srgbClr val="000000"/>
                </a:solidFill>
                <a:latin typeface="Calibri" panose="020F0502020204030204" pitchFamily="34" charset="0"/>
                <a:cs typeface="Calibri" panose="020F0502020204030204" pitchFamily="34" charset="0"/>
              </a:rPr>
              <a:t>. For NDMS federal patients who are beneficiaries of VA healthcare, payment from VA, if any, will be made pursuant to and in accordance with VA’s applicable statutory reimbursement authorities and processes (38 U.S.C. §§ 1724, 1725, 1728, and implementing regulations).</a:t>
            </a:r>
          </a:p>
          <a:p>
            <a:endParaRPr lang="en-US" sz="2000" b="0" i="0" u="none" strike="noStrike" baseline="0" dirty="0">
              <a:solidFill>
                <a:srgbClr val="000000"/>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19036404-195C-4B37-1421-64DCAC621922}"/>
              </a:ext>
            </a:extLst>
          </p:cNvPr>
          <p:cNvSpPr>
            <a:spLocks noGrp="1"/>
          </p:cNvSpPr>
          <p:nvPr>
            <p:ph type="title"/>
          </p:nvPr>
        </p:nvSpPr>
        <p:spPr>
          <a:xfrm>
            <a:off x="1296063" y="244158"/>
            <a:ext cx="7134590" cy="1042631"/>
          </a:xfrm>
        </p:spPr>
        <p:txBody>
          <a:bodyPr>
            <a:noAutofit/>
          </a:bodyPr>
          <a:lstStyle/>
          <a:p>
            <a:pPr algn="ctr"/>
            <a:r>
              <a:rPr lang="en-US" sz="3200" dirty="0"/>
              <a:t>MOA Section 5</a:t>
            </a:r>
            <a:br>
              <a:rPr lang="en-US" sz="3200" dirty="0"/>
            </a:br>
            <a:r>
              <a:rPr lang="en-US" sz="3200" dirty="0"/>
              <a:t>REIMBURSEMENTS (Cont.)</a:t>
            </a:r>
          </a:p>
        </p:txBody>
      </p:sp>
    </p:spTree>
    <p:extLst>
      <p:ext uri="{BB962C8B-B14F-4D97-AF65-F5344CB8AC3E}">
        <p14:creationId xmlns:p14="http://schemas.microsoft.com/office/powerpoint/2010/main" val="4016724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1C4D-7C43-4EB8-6616-7FECD9A41359}"/>
              </a:ext>
            </a:extLst>
          </p:cNvPr>
          <p:cNvSpPr>
            <a:spLocks noGrp="1"/>
          </p:cNvSpPr>
          <p:nvPr>
            <p:ph type="title"/>
          </p:nvPr>
        </p:nvSpPr>
        <p:spPr>
          <a:xfrm>
            <a:off x="2276450" y="991638"/>
            <a:ext cx="7134590" cy="1042631"/>
          </a:xfrm>
        </p:spPr>
        <p:txBody>
          <a:bodyPr/>
          <a:lstStyle/>
          <a:p>
            <a:pPr algn="ctr"/>
            <a:r>
              <a:rPr lang="en-US" dirty="0"/>
              <a:t>Claims submission</a:t>
            </a:r>
          </a:p>
        </p:txBody>
      </p:sp>
      <p:sp>
        <p:nvSpPr>
          <p:cNvPr id="4" name="Slide Number Placeholder 3">
            <a:extLst>
              <a:ext uri="{FF2B5EF4-FFF2-40B4-BE49-F238E27FC236}">
                <a16:creationId xmlns:a16="http://schemas.microsoft.com/office/drawing/2014/main" id="{AEB2BDD4-C092-5A6F-E930-88CECA6B82ED}"/>
              </a:ext>
            </a:extLst>
          </p:cNvPr>
          <p:cNvSpPr>
            <a:spLocks noGrp="1"/>
          </p:cNvSpPr>
          <p:nvPr>
            <p:ph type="sldNum" sz="quarter" idx="12"/>
          </p:nvPr>
        </p:nvSpPr>
        <p:spPr/>
        <p:txBody>
          <a:bodyPr/>
          <a:lstStyle/>
          <a:p>
            <a:fld id="{CFE4BAC9-6D41-4691-9299-18EF07EF0177}" type="slidenum">
              <a:rPr lang="en-US" smtClean="0"/>
              <a:pPr/>
              <a:t>28</a:t>
            </a:fld>
            <a:endParaRPr lang="en-US" dirty="0"/>
          </a:p>
        </p:txBody>
      </p:sp>
      <p:pic>
        <p:nvPicPr>
          <p:cNvPr id="6" name="Picture 5">
            <a:extLst>
              <a:ext uri="{FF2B5EF4-FFF2-40B4-BE49-F238E27FC236}">
                <a16:creationId xmlns:a16="http://schemas.microsoft.com/office/drawing/2014/main" id="{8D734C5E-02D9-7DCD-FD41-B0A33567E0C0}"/>
              </a:ext>
            </a:extLst>
          </p:cNvPr>
          <p:cNvPicPr>
            <a:picLocks noChangeAspect="1"/>
          </p:cNvPicPr>
          <p:nvPr/>
        </p:nvPicPr>
        <p:blipFill>
          <a:blip r:embed="rId3"/>
          <a:stretch>
            <a:fillRect/>
          </a:stretch>
        </p:blipFill>
        <p:spPr>
          <a:xfrm>
            <a:off x="621332" y="1581729"/>
            <a:ext cx="2819452" cy="4211104"/>
          </a:xfrm>
          <a:prstGeom prst="rect">
            <a:avLst/>
          </a:prstGeom>
        </p:spPr>
      </p:pic>
      <p:sp>
        <p:nvSpPr>
          <p:cNvPr id="8" name="TextBox 7">
            <a:extLst>
              <a:ext uri="{FF2B5EF4-FFF2-40B4-BE49-F238E27FC236}">
                <a16:creationId xmlns:a16="http://schemas.microsoft.com/office/drawing/2014/main" id="{017AB356-E5E5-4DB1-78FB-2A29314B0CD2}"/>
              </a:ext>
            </a:extLst>
          </p:cNvPr>
          <p:cNvSpPr txBox="1"/>
          <p:nvPr/>
        </p:nvSpPr>
        <p:spPr>
          <a:xfrm>
            <a:off x="3557745" y="2473283"/>
            <a:ext cx="5340070" cy="738664"/>
          </a:xfrm>
          <a:prstGeom prst="rect">
            <a:avLst/>
          </a:prstGeom>
          <a:noFill/>
        </p:spPr>
        <p:txBody>
          <a:bodyPr wrap="square">
            <a:spAutoFit/>
          </a:bodyPr>
          <a:lstStyle/>
          <a:p>
            <a:r>
              <a:rPr lang="en-US" sz="1400" dirty="0">
                <a:hlinkClick r:id="rId4"/>
              </a:rPr>
              <a:t>https://www.phe.gov/Preparedness/responders/ndms/definitive-care/reimbursement-program/Pages/Claims-Submission.aspx</a:t>
            </a:r>
            <a:r>
              <a:rPr lang="en-US" sz="1400" dirty="0"/>
              <a:t>.</a:t>
            </a:r>
          </a:p>
          <a:p>
            <a:endParaRPr lang="en-US" sz="1400" dirty="0"/>
          </a:p>
        </p:txBody>
      </p:sp>
      <p:sp>
        <p:nvSpPr>
          <p:cNvPr id="10" name="TextBox 9">
            <a:extLst>
              <a:ext uri="{FF2B5EF4-FFF2-40B4-BE49-F238E27FC236}">
                <a16:creationId xmlns:a16="http://schemas.microsoft.com/office/drawing/2014/main" id="{D3CD6350-C324-E22F-5338-5E4EBD9FF917}"/>
              </a:ext>
            </a:extLst>
          </p:cNvPr>
          <p:cNvSpPr txBox="1"/>
          <p:nvPr/>
        </p:nvSpPr>
        <p:spPr>
          <a:xfrm>
            <a:off x="3557745" y="1986075"/>
            <a:ext cx="5269732" cy="523220"/>
          </a:xfrm>
          <a:prstGeom prst="rect">
            <a:avLst/>
          </a:prstGeom>
          <a:noFill/>
        </p:spPr>
        <p:txBody>
          <a:bodyPr wrap="square">
            <a:spAutoFit/>
          </a:bodyPr>
          <a:lstStyle/>
          <a:p>
            <a:r>
              <a:rPr lang="en-US" sz="1400" b="1" i="0" u="none" strike="noStrike" baseline="0" dirty="0">
                <a:solidFill>
                  <a:srgbClr val="000000"/>
                </a:solidFill>
                <a:latin typeface="Arial" panose="020B0604020202020204" pitchFamily="34" charset="0"/>
              </a:rPr>
              <a:t>When possible, providers should submit claims electronically via a claim’s clearinghouse service</a:t>
            </a:r>
            <a:r>
              <a:rPr lang="en-US" sz="1400" b="0" i="0" u="none" strike="noStrike" baseline="0" dirty="0">
                <a:solidFill>
                  <a:srgbClr val="000000"/>
                </a:solidFill>
                <a:latin typeface="Arial" panose="020B0604020202020204" pitchFamily="34" charset="0"/>
              </a:rPr>
              <a:t>. </a:t>
            </a:r>
            <a:endParaRPr lang="en-US" sz="1400" dirty="0"/>
          </a:p>
        </p:txBody>
      </p:sp>
      <p:sp>
        <p:nvSpPr>
          <p:cNvPr id="5" name="Title 1">
            <a:extLst>
              <a:ext uri="{FF2B5EF4-FFF2-40B4-BE49-F238E27FC236}">
                <a16:creationId xmlns:a16="http://schemas.microsoft.com/office/drawing/2014/main" id="{76B5B3B8-338D-697A-1931-1FD49588F654}"/>
              </a:ext>
            </a:extLst>
          </p:cNvPr>
          <p:cNvSpPr txBox="1">
            <a:spLocks/>
          </p:cNvSpPr>
          <p:nvPr/>
        </p:nvSpPr>
        <p:spPr>
          <a:xfrm>
            <a:off x="1296063" y="244158"/>
            <a:ext cx="7134590" cy="1042631"/>
          </a:xfrm>
          <a:prstGeom prst="rect">
            <a:avLst/>
          </a:prstGeom>
        </p:spPr>
        <p:txBody>
          <a:bodyPr vert="horz" lIns="91440" tIns="45720" rIns="91440" bIns="45720" rtlCol="0" anchor="b">
            <a:noAutofit/>
          </a:bodyPr>
          <a:lstStyle>
            <a:lvl1pPr algn="l" defTabSz="914400" rtl="0" eaLnBrk="1" latinLnBrk="0" hangingPunct="1">
              <a:spcBef>
                <a:spcPct val="0"/>
              </a:spcBef>
              <a:buNone/>
              <a:defRPr sz="3500" kern="1200">
                <a:solidFill>
                  <a:srgbClr val="003F72"/>
                </a:solidFill>
                <a:latin typeface="Georgia"/>
                <a:ea typeface="+mj-ea"/>
                <a:cs typeface="Georgia"/>
              </a:defRPr>
            </a:lvl1pPr>
          </a:lstStyle>
          <a:p>
            <a:pPr algn="ctr"/>
            <a:r>
              <a:rPr lang="en-US" sz="2400" dirty="0"/>
              <a:t>MOA Section 5</a:t>
            </a:r>
            <a:br>
              <a:rPr lang="en-US" sz="2400" dirty="0"/>
            </a:br>
            <a:r>
              <a:rPr lang="en-US" sz="2400" dirty="0"/>
              <a:t>REIMBURSEMENTS (Cont.)</a:t>
            </a:r>
          </a:p>
        </p:txBody>
      </p:sp>
      <p:sp>
        <p:nvSpPr>
          <p:cNvPr id="9" name="TextBox 8">
            <a:extLst>
              <a:ext uri="{FF2B5EF4-FFF2-40B4-BE49-F238E27FC236}">
                <a16:creationId xmlns:a16="http://schemas.microsoft.com/office/drawing/2014/main" id="{AF875120-0447-1C65-9F43-66D8C2AB02D6}"/>
              </a:ext>
            </a:extLst>
          </p:cNvPr>
          <p:cNvSpPr txBox="1"/>
          <p:nvPr/>
        </p:nvSpPr>
        <p:spPr>
          <a:xfrm>
            <a:off x="3514499" y="3194410"/>
            <a:ext cx="5356224" cy="1169551"/>
          </a:xfrm>
          <a:prstGeom prst="rect">
            <a:avLst/>
          </a:prstGeom>
          <a:noFill/>
        </p:spPr>
        <p:txBody>
          <a:bodyPr wrap="square">
            <a:spAutoFit/>
          </a:bodyPr>
          <a:lstStyle/>
          <a:p>
            <a:pPr algn="l"/>
            <a:r>
              <a:rPr lang="en-US" sz="1400" b="1" i="0" dirty="0">
                <a:solidFill>
                  <a:srgbClr val="262524"/>
                </a:solidFill>
                <a:effectLst/>
                <a:latin typeface="Arial" panose="020B0604020202020204" pitchFamily="34" charset="0"/>
              </a:rPr>
              <a:t>If needed or preferred, the program will continue to accept hard-copy claims as well. Hard-copy claims must be submitted to </a:t>
            </a:r>
            <a:r>
              <a:rPr lang="en-US" sz="1400" b="1" i="0" dirty="0" err="1">
                <a:solidFill>
                  <a:srgbClr val="262524"/>
                </a:solidFill>
                <a:effectLst/>
                <a:latin typeface="Arial" panose="020B0604020202020204" pitchFamily="34" charset="0"/>
              </a:rPr>
              <a:t>Apprio</a:t>
            </a:r>
            <a:r>
              <a:rPr lang="en-US" sz="1400" b="1" i="0" dirty="0">
                <a:solidFill>
                  <a:srgbClr val="262524"/>
                </a:solidFill>
                <a:effectLst/>
                <a:latin typeface="Arial" panose="020B0604020202020204" pitchFamily="34" charset="0"/>
              </a:rPr>
              <a:t> using industry standard pre-printed claim forms:</a:t>
            </a:r>
            <a:br>
              <a:rPr lang="en-US" sz="1400" b="0" i="0" dirty="0">
                <a:solidFill>
                  <a:srgbClr val="262524"/>
                </a:solidFill>
                <a:effectLst/>
                <a:latin typeface="Arial" panose="020B0604020202020204" pitchFamily="34" charset="0"/>
              </a:rPr>
            </a:br>
            <a:endParaRPr lang="en-US" sz="1400" b="0" i="0" dirty="0">
              <a:solidFill>
                <a:srgbClr val="262524"/>
              </a:solidFill>
              <a:effectLst/>
              <a:latin typeface="Arial" panose="020B0604020202020204" pitchFamily="34" charset="0"/>
            </a:endParaRPr>
          </a:p>
        </p:txBody>
      </p:sp>
      <p:sp>
        <p:nvSpPr>
          <p:cNvPr id="12" name="TextBox 11">
            <a:extLst>
              <a:ext uri="{FF2B5EF4-FFF2-40B4-BE49-F238E27FC236}">
                <a16:creationId xmlns:a16="http://schemas.microsoft.com/office/drawing/2014/main" id="{D54B01A5-01F1-50C7-8CD7-907623283BA0}"/>
              </a:ext>
            </a:extLst>
          </p:cNvPr>
          <p:cNvSpPr txBox="1"/>
          <p:nvPr/>
        </p:nvSpPr>
        <p:spPr>
          <a:xfrm>
            <a:off x="3484746" y="4346423"/>
            <a:ext cx="5588916" cy="646331"/>
          </a:xfrm>
          <a:prstGeom prst="rect">
            <a:avLst/>
          </a:prstGeom>
          <a:noFill/>
        </p:spPr>
        <p:txBody>
          <a:bodyPr wrap="square">
            <a:spAutoFit/>
          </a:bodyPr>
          <a:lstStyle/>
          <a:p>
            <a:pPr algn="l">
              <a:buFont typeface="Arial" panose="020B0604020202020204" pitchFamily="34" charset="0"/>
              <a:buChar char="•"/>
            </a:pPr>
            <a:r>
              <a:rPr lang="en-US" sz="1200" i="0" u="sng" dirty="0">
                <a:solidFill>
                  <a:srgbClr val="262524"/>
                </a:solidFill>
                <a:effectLst/>
                <a:latin typeface="Arial" panose="020B0604020202020204" pitchFamily="34" charset="0"/>
              </a:rPr>
              <a:t>Institutional claims </a:t>
            </a:r>
            <a:r>
              <a:rPr lang="en-US" sz="1200" b="0" i="0" dirty="0">
                <a:solidFill>
                  <a:srgbClr val="262524"/>
                </a:solidFill>
                <a:effectLst/>
                <a:latin typeface="Arial" panose="020B0604020202020204" pitchFamily="34" charset="0"/>
              </a:rPr>
              <a:t>must be submitted using the </a:t>
            </a:r>
            <a:r>
              <a:rPr lang="en-US" sz="1200" b="0" i="0" u="none" strike="noStrike" dirty="0">
                <a:solidFill>
                  <a:srgbClr val="0036DA"/>
                </a:solidFill>
                <a:effectLst/>
                <a:latin typeface="Arial" panose="020B0604020202020204" pitchFamily="34" charset="0"/>
                <a:hlinkClick r:id="rId5"/>
              </a:rPr>
              <a:t>CMS-1450 (UB-04) claim form</a:t>
            </a:r>
            <a:endParaRPr lang="en-US" sz="1200" b="0" i="0" dirty="0">
              <a:solidFill>
                <a:srgbClr val="262524"/>
              </a:solidFill>
              <a:effectLst/>
              <a:latin typeface="Arial" panose="020B0604020202020204" pitchFamily="34" charset="0"/>
            </a:endParaRPr>
          </a:p>
          <a:p>
            <a:pPr algn="l">
              <a:buFont typeface="Arial" panose="020B0604020202020204" pitchFamily="34" charset="0"/>
              <a:buChar char="•"/>
            </a:pPr>
            <a:r>
              <a:rPr lang="en-US" sz="1200" b="0" i="0" u="sng" dirty="0">
                <a:solidFill>
                  <a:srgbClr val="262524"/>
                </a:solidFill>
                <a:effectLst/>
                <a:latin typeface="Arial" panose="020B0604020202020204" pitchFamily="34" charset="0"/>
              </a:rPr>
              <a:t>Professional claims </a:t>
            </a:r>
            <a:r>
              <a:rPr lang="en-US" sz="1200" b="0" i="0" dirty="0">
                <a:solidFill>
                  <a:srgbClr val="262524"/>
                </a:solidFill>
                <a:effectLst/>
                <a:latin typeface="Arial" panose="020B0604020202020204" pitchFamily="34" charset="0"/>
              </a:rPr>
              <a:t>must be submitted using the </a:t>
            </a:r>
            <a:r>
              <a:rPr lang="en-US" sz="1200" b="0" i="0" u="none" strike="noStrike" dirty="0">
                <a:solidFill>
                  <a:srgbClr val="0036DA"/>
                </a:solidFill>
                <a:effectLst/>
                <a:latin typeface="Arial" panose="020B0604020202020204" pitchFamily="34" charset="0"/>
                <a:hlinkClick r:id="rId6"/>
              </a:rPr>
              <a:t>CMS-1500 claim form</a:t>
            </a:r>
            <a:r>
              <a:rPr lang="en-US" sz="1200" b="0" i="0" dirty="0">
                <a:solidFill>
                  <a:srgbClr val="262524"/>
                </a:solidFill>
                <a:effectLst/>
                <a:latin typeface="Arial" panose="020B0604020202020204" pitchFamily="34" charset="0"/>
              </a:rPr>
              <a:t> </a:t>
            </a:r>
          </a:p>
          <a:p>
            <a:pPr algn="l">
              <a:buFont typeface="Arial" panose="020B0604020202020204" pitchFamily="34" charset="0"/>
              <a:buChar char="•"/>
            </a:pPr>
            <a:r>
              <a:rPr lang="en-US" sz="1200" b="0" i="0" u="sng" dirty="0">
                <a:solidFill>
                  <a:srgbClr val="262524"/>
                </a:solidFill>
                <a:effectLst/>
                <a:latin typeface="Arial" panose="020B0604020202020204" pitchFamily="34" charset="0"/>
              </a:rPr>
              <a:t>Dental claims </a:t>
            </a:r>
            <a:r>
              <a:rPr lang="en-US" sz="1200" b="0" i="0" dirty="0">
                <a:solidFill>
                  <a:srgbClr val="262524"/>
                </a:solidFill>
                <a:effectLst/>
                <a:latin typeface="Arial" panose="020B0604020202020204" pitchFamily="34" charset="0"/>
              </a:rPr>
              <a:t>must be submitted using the </a:t>
            </a:r>
            <a:r>
              <a:rPr lang="en-US" sz="1200" b="0" i="0" u="none" strike="noStrike" dirty="0">
                <a:solidFill>
                  <a:srgbClr val="0036DA"/>
                </a:solidFill>
                <a:effectLst/>
                <a:latin typeface="Arial" panose="020B0604020202020204" pitchFamily="34" charset="0"/>
                <a:hlinkClick r:id="rId7"/>
              </a:rPr>
              <a:t>ADA Dental claim form</a:t>
            </a:r>
            <a:endParaRPr lang="en-US" sz="1200" dirty="0"/>
          </a:p>
        </p:txBody>
      </p:sp>
    </p:spTree>
    <p:extLst>
      <p:ext uri="{BB962C8B-B14F-4D97-AF65-F5344CB8AC3E}">
        <p14:creationId xmlns:p14="http://schemas.microsoft.com/office/powerpoint/2010/main" val="2350493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9985A5-25DC-CC8A-E5CE-77EFDD948995}"/>
              </a:ext>
            </a:extLst>
          </p:cNvPr>
          <p:cNvSpPr>
            <a:spLocks noGrp="1"/>
          </p:cNvSpPr>
          <p:nvPr>
            <p:ph type="sldNum" sz="quarter" idx="12"/>
          </p:nvPr>
        </p:nvSpPr>
        <p:spPr/>
        <p:txBody>
          <a:bodyPr/>
          <a:lstStyle/>
          <a:p>
            <a:fld id="{CFE4BAC9-6D41-4691-9299-18EF07EF0177}" type="slidenum">
              <a:rPr lang="en-US" smtClean="0"/>
              <a:pPr/>
              <a:t>29</a:t>
            </a:fld>
            <a:endParaRPr lang="en-US" dirty="0"/>
          </a:p>
        </p:txBody>
      </p:sp>
      <p:sp>
        <p:nvSpPr>
          <p:cNvPr id="6" name="TextBox 5">
            <a:extLst>
              <a:ext uri="{FF2B5EF4-FFF2-40B4-BE49-F238E27FC236}">
                <a16:creationId xmlns:a16="http://schemas.microsoft.com/office/drawing/2014/main" id="{293DBB93-C674-5CDF-58EF-DEAA6788DEB6}"/>
              </a:ext>
            </a:extLst>
          </p:cNvPr>
          <p:cNvSpPr txBox="1"/>
          <p:nvPr/>
        </p:nvSpPr>
        <p:spPr>
          <a:xfrm>
            <a:off x="749431" y="1644344"/>
            <a:ext cx="7989216" cy="3108543"/>
          </a:xfrm>
          <a:prstGeom prst="rect">
            <a:avLst/>
          </a:prstGeom>
          <a:noFill/>
        </p:spPr>
        <p:txBody>
          <a:bodyPr wrap="square">
            <a:spAutoFit/>
          </a:bodyPr>
          <a:lstStyle/>
          <a:p>
            <a:r>
              <a:rPr lang="en-US" sz="2400" dirty="0"/>
              <a:t>F. </a:t>
            </a:r>
            <a:r>
              <a:rPr lang="en-US" sz="2400" b="1" u="sng" dirty="0"/>
              <a:t>NDMS payment </a:t>
            </a:r>
            <a:r>
              <a:rPr lang="en-US" sz="2400" dirty="0"/>
              <a:t>will end when one of the following occurs, whichever comes first:</a:t>
            </a:r>
          </a:p>
          <a:p>
            <a:endParaRPr lang="en-US" sz="2400" dirty="0"/>
          </a:p>
          <a:p>
            <a:pPr lvl="1"/>
            <a:r>
              <a:rPr lang="en-US" sz="2400" dirty="0"/>
              <a:t>• </a:t>
            </a:r>
            <a:r>
              <a:rPr lang="en-US" sz="2000" dirty="0"/>
              <a:t>Completion of medically indicated treatment ends (within 30 days or unless otherwise directed by HHS);</a:t>
            </a:r>
          </a:p>
          <a:p>
            <a:pPr lvl="1"/>
            <a:endParaRPr lang="en-US" sz="2000" dirty="0"/>
          </a:p>
          <a:p>
            <a:pPr lvl="1"/>
            <a:r>
              <a:rPr lang="en-US" sz="2000" dirty="0"/>
              <a:t>• Voluntary refusal of care by the NDMS federal patient; or</a:t>
            </a:r>
          </a:p>
          <a:p>
            <a:pPr lvl="1"/>
            <a:endParaRPr lang="en-US" sz="2000" dirty="0"/>
          </a:p>
          <a:p>
            <a:pPr lvl="1"/>
            <a:r>
              <a:rPr lang="en-US" sz="2000" dirty="0"/>
              <a:t>• Return to originating facility or other location for follow-on care.</a:t>
            </a:r>
          </a:p>
        </p:txBody>
      </p:sp>
      <p:sp>
        <p:nvSpPr>
          <p:cNvPr id="7" name="Title 1">
            <a:extLst>
              <a:ext uri="{FF2B5EF4-FFF2-40B4-BE49-F238E27FC236}">
                <a16:creationId xmlns:a16="http://schemas.microsoft.com/office/drawing/2014/main" id="{21FA37EF-9044-EDFB-663A-BD6F203B52B3}"/>
              </a:ext>
            </a:extLst>
          </p:cNvPr>
          <p:cNvSpPr txBox="1">
            <a:spLocks/>
          </p:cNvSpPr>
          <p:nvPr/>
        </p:nvSpPr>
        <p:spPr>
          <a:xfrm>
            <a:off x="1296063" y="244158"/>
            <a:ext cx="7134590" cy="1042631"/>
          </a:xfrm>
          <a:prstGeom prst="rect">
            <a:avLst/>
          </a:prstGeom>
        </p:spPr>
        <p:txBody>
          <a:bodyPr vert="horz" lIns="91440" tIns="45720" rIns="91440" bIns="45720" rtlCol="0" anchor="b">
            <a:noAutofit/>
          </a:bodyPr>
          <a:lstStyle>
            <a:lvl1pPr algn="l" defTabSz="914400" rtl="0" eaLnBrk="1" latinLnBrk="0" hangingPunct="1">
              <a:spcBef>
                <a:spcPct val="0"/>
              </a:spcBef>
              <a:buNone/>
              <a:defRPr sz="3500" kern="1200">
                <a:solidFill>
                  <a:srgbClr val="003F72"/>
                </a:solidFill>
                <a:latin typeface="Georgia"/>
                <a:ea typeface="+mj-ea"/>
                <a:cs typeface="Georgia"/>
              </a:defRPr>
            </a:lvl1pPr>
          </a:lstStyle>
          <a:p>
            <a:pPr algn="ctr"/>
            <a:r>
              <a:rPr lang="en-US" sz="3200" dirty="0"/>
              <a:t>MOA Section 5</a:t>
            </a:r>
            <a:br>
              <a:rPr lang="en-US" sz="3200" dirty="0"/>
            </a:br>
            <a:r>
              <a:rPr lang="en-US" sz="3200" dirty="0"/>
              <a:t>REIMBURSEMENTS (Cont.)</a:t>
            </a:r>
          </a:p>
        </p:txBody>
      </p:sp>
    </p:spTree>
    <p:extLst>
      <p:ext uri="{BB962C8B-B14F-4D97-AF65-F5344CB8AC3E}">
        <p14:creationId xmlns:p14="http://schemas.microsoft.com/office/powerpoint/2010/main" val="208380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noAutofit/>
          </a:bodyPr>
          <a:lstStyle/>
          <a:p>
            <a:pPr algn="ctr" eaLnBrk="1" hangingPunct="1">
              <a:defRPr/>
            </a:pPr>
            <a:r>
              <a:rPr lang="en-US" sz="3200" dirty="0">
                <a:latin typeface="Times New Roman" panose="02020603050405020304" pitchFamily="18" charset="0"/>
                <a:cs typeface="Times New Roman" panose="02020603050405020304" pitchFamily="18" charset="0"/>
              </a:rPr>
              <a:t>National Disaster Medical System (NDMS)</a:t>
            </a:r>
          </a:p>
        </p:txBody>
      </p:sp>
      <p:sp>
        <p:nvSpPr>
          <p:cNvPr id="71683" name="Rectangle 3"/>
          <p:cNvSpPr>
            <a:spLocks noGrp="1" noChangeArrowheads="1"/>
          </p:cNvSpPr>
          <p:nvPr>
            <p:ph type="body" idx="1"/>
          </p:nvPr>
        </p:nvSpPr>
        <p:spPr>
          <a:xfrm>
            <a:off x="457200" y="1524000"/>
            <a:ext cx="8396654" cy="4525963"/>
          </a:xfrm>
        </p:spPr>
        <p:txBody>
          <a:bodyPr>
            <a:normAutofit/>
          </a:bodyPr>
          <a:lstStyle/>
          <a:p>
            <a:pPr eaLnBrk="1" hangingPunct="1">
              <a:defRPr/>
            </a:pPr>
            <a:r>
              <a:rPr lang="en-US" sz="2400" dirty="0"/>
              <a:t>FCCs are apart of the </a:t>
            </a:r>
            <a:r>
              <a:rPr lang="en-US" sz="2400" dirty="0">
                <a:cs typeface="Times New Roman" panose="02020603050405020304" pitchFamily="18" charset="0"/>
              </a:rPr>
              <a:t>National Disaster Medical System (NDMS)</a:t>
            </a:r>
            <a:endParaRPr lang="en-US" sz="2400" dirty="0"/>
          </a:p>
          <a:p>
            <a:pPr eaLnBrk="1" hangingPunct="1">
              <a:defRPr/>
            </a:pPr>
            <a:r>
              <a:rPr lang="en-US" sz="2400" b="1" dirty="0">
                <a:cs typeface="Times New Roman" panose="02020603050405020304" pitchFamily="18" charset="0"/>
              </a:rPr>
              <a:t>NDMS</a:t>
            </a:r>
            <a:r>
              <a:rPr lang="en-US" sz="2400" dirty="0"/>
              <a:t>: DoD, HHS, DHS (FEMA) </a:t>
            </a:r>
          </a:p>
          <a:p>
            <a:pPr lvl="1" eaLnBrk="1" hangingPunct="1">
              <a:defRPr/>
            </a:pPr>
            <a:r>
              <a:rPr lang="en-US" sz="2400" dirty="0"/>
              <a:t>Medical Response (HHS DMATs and other teams)</a:t>
            </a:r>
          </a:p>
          <a:p>
            <a:pPr lvl="1" eaLnBrk="1" hangingPunct="1">
              <a:defRPr/>
            </a:pPr>
            <a:r>
              <a:rPr lang="en-US" sz="2400" dirty="0"/>
              <a:t>Evacuation (</a:t>
            </a:r>
            <a:r>
              <a:rPr lang="en-US" sz="2400" dirty="0" err="1"/>
              <a:t>DoD</a:t>
            </a:r>
            <a:r>
              <a:rPr lang="en-US" sz="2400" dirty="0"/>
              <a:t> Airlift)</a:t>
            </a:r>
          </a:p>
          <a:p>
            <a:pPr lvl="1" eaLnBrk="1" hangingPunct="1">
              <a:defRPr/>
            </a:pPr>
            <a:r>
              <a:rPr lang="en-US" sz="2400" b="1" dirty="0"/>
              <a:t>Patient Reception (VA and DoD FCCs)</a:t>
            </a:r>
          </a:p>
          <a:p>
            <a:pPr lvl="1" eaLnBrk="1" hangingPunct="1">
              <a:defRPr/>
            </a:pPr>
            <a:r>
              <a:rPr lang="en-US" sz="2400" b="1" dirty="0"/>
              <a:t>Definitive Care – Coordinated by </a:t>
            </a:r>
            <a:r>
              <a:rPr lang="en-US" sz="2400" b="1" dirty="0" err="1"/>
              <a:t>DoD</a:t>
            </a:r>
            <a:r>
              <a:rPr lang="en-US" sz="2400" b="1" dirty="0"/>
              <a:t> and VA medical facilities that are designated as Federal Coordination Centers.</a:t>
            </a:r>
          </a:p>
          <a:p>
            <a:pPr>
              <a:defRPr/>
            </a:pPr>
            <a:r>
              <a:rPr lang="en-US" sz="2400" dirty="0"/>
              <a:t>OEM AEMs have primary responsibility in the assigned VA FCCs for </a:t>
            </a:r>
            <a:r>
              <a:rPr lang="en-US" sz="2400" u="sng" dirty="0"/>
              <a:t>coordination</a:t>
            </a:r>
            <a:r>
              <a:rPr lang="en-US" sz="2400" dirty="0"/>
              <a:t> and planning of NDMS with the private sector.  </a:t>
            </a:r>
          </a:p>
          <a:p>
            <a:pPr eaLnBrk="1" hangingPunct="1">
              <a:defRPr/>
            </a:pPr>
            <a:endParaRPr lang="en-US" sz="2400" dirty="0"/>
          </a:p>
        </p:txBody>
      </p:sp>
      <p:sp>
        <p:nvSpPr>
          <p:cNvPr id="2" name="Slide Number Placeholder 1">
            <a:extLst>
              <a:ext uri="{FF2B5EF4-FFF2-40B4-BE49-F238E27FC236}">
                <a16:creationId xmlns:a16="http://schemas.microsoft.com/office/drawing/2014/main" id="{762E889A-F66E-8868-8B79-A5008E17A8F6}"/>
              </a:ext>
            </a:extLst>
          </p:cNvPr>
          <p:cNvSpPr>
            <a:spLocks noGrp="1"/>
          </p:cNvSpPr>
          <p:nvPr>
            <p:ph type="sldNum" sz="quarter" idx="12"/>
          </p:nvPr>
        </p:nvSpPr>
        <p:spPr/>
        <p:txBody>
          <a:bodyPr/>
          <a:lstStyle/>
          <a:p>
            <a:fld id="{CFE4BAC9-6D41-4691-9299-18EF07EF0177}" type="slidenum">
              <a:rPr lang="en-US" smtClean="0"/>
              <a:pPr/>
              <a:t>3</a:t>
            </a:fld>
            <a:endParaRPr lang="en-US" dirty="0"/>
          </a:p>
        </p:txBody>
      </p:sp>
    </p:spTree>
    <p:extLst>
      <p:ext uri="{BB962C8B-B14F-4D97-AF65-F5344CB8AC3E}">
        <p14:creationId xmlns:p14="http://schemas.microsoft.com/office/powerpoint/2010/main" val="739853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9985A5-25DC-CC8A-E5CE-77EFDD948995}"/>
              </a:ext>
            </a:extLst>
          </p:cNvPr>
          <p:cNvSpPr>
            <a:spLocks noGrp="1"/>
          </p:cNvSpPr>
          <p:nvPr>
            <p:ph type="sldNum" sz="quarter" idx="12"/>
          </p:nvPr>
        </p:nvSpPr>
        <p:spPr/>
        <p:txBody>
          <a:bodyPr/>
          <a:lstStyle/>
          <a:p>
            <a:fld id="{CFE4BAC9-6D41-4691-9299-18EF07EF0177}" type="slidenum">
              <a:rPr lang="en-US" smtClean="0"/>
              <a:pPr/>
              <a:t>30</a:t>
            </a:fld>
            <a:endParaRPr lang="en-US" dirty="0"/>
          </a:p>
        </p:txBody>
      </p:sp>
      <p:sp>
        <p:nvSpPr>
          <p:cNvPr id="6" name="TextBox 5">
            <a:extLst>
              <a:ext uri="{FF2B5EF4-FFF2-40B4-BE49-F238E27FC236}">
                <a16:creationId xmlns:a16="http://schemas.microsoft.com/office/drawing/2014/main" id="{293DBB93-C674-5CDF-58EF-DEAA6788DEB6}"/>
              </a:ext>
            </a:extLst>
          </p:cNvPr>
          <p:cNvSpPr txBox="1"/>
          <p:nvPr/>
        </p:nvSpPr>
        <p:spPr>
          <a:xfrm>
            <a:off x="749430" y="1861160"/>
            <a:ext cx="8211689" cy="1631216"/>
          </a:xfrm>
          <a:prstGeom prst="rect">
            <a:avLst/>
          </a:prstGeom>
          <a:noFill/>
        </p:spPr>
        <p:txBody>
          <a:bodyPr wrap="square">
            <a:spAutoFit/>
          </a:bodyPr>
          <a:lstStyle/>
          <a:p>
            <a:r>
              <a:rPr lang="en-US" sz="2000" dirty="0"/>
              <a:t>G. Reimbursement for medical care provided beyond 30 days is subject to availability of funding and approval by HHS.</a:t>
            </a:r>
          </a:p>
          <a:p>
            <a:endParaRPr lang="en-US" sz="2000" dirty="0"/>
          </a:p>
          <a:p>
            <a:r>
              <a:rPr lang="en-US" sz="2000" dirty="0"/>
              <a:t>H. HHS will work directly with a Financial Intermediary/Definitive Medical Care contractor to process submitted claims.</a:t>
            </a:r>
          </a:p>
        </p:txBody>
      </p:sp>
      <p:sp>
        <p:nvSpPr>
          <p:cNvPr id="7" name="Title 1">
            <a:extLst>
              <a:ext uri="{FF2B5EF4-FFF2-40B4-BE49-F238E27FC236}">
                <a16:creationId xmlns:a16="http://schemas.microsoft.com/office/drawing/2014/main" id="{ADE7442B-FDC0-9B24-8E0B-C0638312831B}"/>
              </a:ext>
            </a:extLst>
          </p:cNvPr>
          <p:cNvSpPr txBox="1">
            <a:spLocks/>
          </p:cNvSpPr>
          <p:nvPr/>
        </p:nvSpPr>
        <p:spPr>
          <a:xfrm>
            <a:off x="1296063" y="244158"/>
            <a:ext cx="7134590" cy="1042631"/>
          </a:xfrm>
          <a:prstGeom prst="rect">
            <a:avLst/>
          </a:prstGeom>
        </p:spPr>
        <p:txBody>
          <a:bodyPr vert="horz" lIns="91440" tIns="45720" rIns="91440" bIns="45720" rtlCol="0" anchor="b">
            <a:noAutofit/>
          </a:bodyPr>
          <a:lstStyle>
            <a:lvl1pPr algn="l" defTabSz="914400" rtl="0" eaLnBrk="1" latinLnBrk="0" hangingPunct="1">
              <a:spcBef>
                <a:spcPct val="0"/>
              </a:spcBef>
              <a:buNone/>
              <a:defRPr sz="3500" kern="1200">
                <a:solidFill>
                  <a:srgbClr val="003F72"/>
                </a:solidFill>
                <a:latin typeface="Georgia"/>
                <a:ea typeface="+mj-ea"/>
                <a:cs typeface="Georgia"/>
              </a:defRPr>
            </a:lvl1pPr>
          </a:lstStyle>
          <a:p>
            <a:pPr algn="ctr"/>
            <a:r>
              <a:rPr lang="en-US" sz="3200" dirty="0"/>
              <a:t>MOA Section 5</a:t>
            </a:r>
            <a:br>
              <a:rPr lang="en-US" sz="3200" dirty="0"/>
            </a:br>
            <a:r>
              <a:rPr lang="en-US" sz="3200" dirty="0"/>
              <a:t>REIMBURSEMENTS (Cont.)</a:t>
            </a:r>
          </a:p>
        </p:txBody>
      </p:sp>
    </p:spTree>
    <p:extLst>
      <p:ext uri="{BB962C8B-B14F-4D97-AF65-F5344CB8AC3E}">
        <p14:creationId xmlns:p14="http://schemas.microsoft.com/office/powerpoint/2010/main" val="3127015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9985A5-25DC-CC8A-E5CE-77EFDD948995}"/>
              </a:ext>
            </a:extLst>
          </p:cNvPr>
          <p:cNvSpPr>
            <a:spLocks noGrp="1"/>
          </p:cNvSpPr>
          <p:nvPr>
            <p:ph type="sldNum" sz="quarter" idx="12"/>
          </p:nvPr>
        </p:nvSpPr>
        <p:spPr/>
        <p:txBody>
          <a:bodyPr/>
          <a:lstStyle/>
          <a:p>
            <a:fld id="{CFE4BAC9-6D41-4691-9299-18EF07EF0177}" type="slidenum">
              <a:rPr lang="en-US" smtClean="0"/>
              <a:pPr/>
              <a:t>31</a:t>
            </a:fld>
            <a:endParaRPr lang="en-US" dirty="0"/>
          </a:p>
        </p:txBody>
      </p:sp>
      <p:sp>
        <p:nvSpPr>
          <p:cNvPr id="6" name="TextBox 5">
            <a:extLst>
              <a:ext uri="{FF2B5EF4-FFF2-40B4-BE49-F238E27FC236}">
                <a16:creationId xmlns:a16="http://schemas.microsoft.com/office/drawing/2014/main" id="{293DBB93-C674-5CDF-58EF-DEAA6788DEB6}"/>
              </a:ext>
            </a:extLst>
          </p:cNvPr>
          <p:cNvSpPr txBox="1"/>
          <p:nvPr/>
        </p:nvSpPr>
        <p:spPr>
          <a:xfrm>
            <a:off x="626881" y="1478883"/>
            <a:ext cx="8211689" cy="4093428"/>
          </a:xfrm>
          <a:prstGeom prst="rect">
            <a:avLst/>
          </a:prstGeom>
          <a:noFill/>
        </p:spPr>
        <p:txBody>
          <a:bodyPr wrap="square">
            <a:spAutoFit/>
          </a:bodyPr>
          <a:lstStyle/>
          <a:p>
            <a:pPr marL="514350" indent="-514350">
              <a:buAutoNum type="romanUcPeriod"/>
            </a:pPr>
            <a:r>
              <a:rPr lang="en-US" sz="2000" dirty="0"/>
              <a:t>Fee-for-Service Adjustment Factor – NDMS reserves the right to apply an adjustment factor to a Provider’s reimbursement calculated using Medicare or Medicaid rates and methodologies to approximate total reimbursement under Medicare or Medicaid in the event that future reimbursement changes make reimbursement determinations using traditional fee-for-service methodologies incomplete or impractical. </a:t>
            </a:r>
          </a:p>
          <a:p>
            <a:pPr marL="514350" indent="-514350">
              <a:buAutoNum type="romanUcPeriod"/>
            </a:pPr>
            <a:endParaRPr lang="en-US" sz="2000" dirty="0"/>
          </a:p>
          <a:p>
            <a:r>
              <a:rPr lang="en-US" sz="2000" dirty="0"/>
              <a:t>Examples of situations where this could be applied include, but are not limited to, </a:t>
            </a:r>
          </a:p>
          <a:p>
            <a:pPr marL="800100" lvl="1" indent="-342900">
              <a:buFont typeface="Arial" panose="020B0604020202020204" pitchFamily="34" charset="0"/>
              <a:buChar char="•"/>
            </a:pPr>
            <a:r>
              <a:rPr lang="en-US" sz="2000" dirty="0"/>
              <a:t>Centers for Medicare and Medicaid Services (CMS) waivers, </a:t>
            </a:r>
          </a:p>
          <a:p>
            <a:pPr marL="800100" lvl="1" indent="-342900">
              <a:buFont typeface="Arial" panose="020B0604020202020204" pitchFamily="34" charset="0"/>
              <a:buChar char="•"/>
            </a:pPr>
            <a:r>
              <a:rPr lang="en-US" sz="2000" dirty="0"/>
              <a:t>Bundled pricing arrangements </a:t>
            </a:r>
          </a:p>
          <a:p>
            <a:pPr marL="800100" lvl="1" indent="-342900">
              <a:buFont typeface="Arial" panose="020B0604020202020204" pitchFamily="34" charset="0"/>
              <a:buChar char="•"/>
            </a:pPr>
            <a:r>
              <a:rPr lang="en-US" sz="2000" dirty="0"/>
              <a:t>Accountable Care Organizations, and other alternative payment models.</a:t>
            </a:r>
          </a:p>
        </p:txBody>
      </p:sp>
      <p:sp>
        <p:nvSpPr>
          <p:cNvPr id="7" name="Title 1">
            <a:extLst>
              <a:ext uri="{FF2B5EF4-FFF2-40B4-BE49-F238E27FC236}">
                <a16:creationId xmlns:a16="http://schemas.microsoft.com/office/drawing/2014/main" id="{ED1F590F-AF38-D5E1-BAEF-E83AAC866A8D}"/>
              </a:ext>
            </a:extLst>
          </p:cNvPr>
          <p:cNvSpPr txBox="1">
            <a:spLocks/>
          </p:cNvSpPr>
          <p:nvPr/>
        </p:nvSpPr>
        <p:spPr>
          <a:xfrm>
            <a:off x="1296063" y="244158"/>
            <a:ext cx="7134590" cy="1042631"/>
          </a:xfrm>
          <a:prstGeom prst="rect">
            <a:avLst/>
          </a:prstGeom>
        </p:spPr>
        <p:txBody>
          <a:bodyPr vert="horz" lIns="91440" tIns="45720" rIns="91440" bIns="45720" rtlCol="0" anchor="b">
            <a:noAutofit/>
          </a:bodyPr>
          <a:lstStyle>
            <a:lvl1pPr algn="l" defTabSz="914400" rtl="0" eaLnBrk="1" latinLnBrk="0" hangingPunct="1">
              <a:spcBef>
                <a:spcPct val="0"/>
              </a:spcBef>
              <a:buNone/>
              <a:defRPr sz="3500" kern="1200">
                <a:solidFill>
                  <a:srgbClr val="003F72"/>
                </a:solidFill>
                <a:latin typeface="Georgia"/>
                <a:ea typeface="+mj-ea"/>
                <a:cs typeface="Georgia"/>
              </a:defRPr>
            </a:lvl1pPr>
          </a:lstStyle>
          <a:p>
            <a:pPr algn="ctr"/>
            <a:r>
              <a:rPr lang="en-US" sz="3200" dirty="0"/>
              <a:t>MOA Section 5</a:t>
            </a:r>
            <a:br>
              <a:rPr lang="en-US" sz="3200" dirty="0"/>
            </a:br>
            <a:r>
              <a:rPr lang="en-US" sz="3200" dirty="0"/>
              <a:t>REIMBURSEMENTS (Cont.)</a:t>
            </a:r>
          </a:p>
        </p:txBody>
      </p:sp>
    </p:spTree>
    <p:extLst>
      <p:ext uri="{BB962C8B-B14F-4D97-AF65-F5344CB8AC3E}">
        <p14:creationId xmlns:p14="http://schemas.microsoft.com/office/powerpoint/2010/main" val="977674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9985A5-25DC-CC8A-E5CE-77EFDD948995}"/>
              </a:ext>
            </a:extLst>
          </p:cNvPr>
          <p:cNvSpPr>
            <a:spLocks noGrp="1"/>
          </p:cNvSpPr>
          <p:nvPr>
            <p:ph type="sldNum" sz="quarter" idx="12"/>
          </p:nvPr>
        </p:nvSpPr>
        <p:spPr/>
        <p:txBody>
          <a:bodyPr/>
          <a:lstStyle/>
          <a:p>
            <a:fld id="{CFE4BAC9-6D41-4691-9299-18EF07EF0177}" type="slidenum">
              <a:rPr lang="en-US" smtClean="0"/>
              <a:pPr/>
              <a:t>32</a:t>
            </a:fld>
            <a:endParaRPr lang="en-US" dirty="0"/>
          </a:p>
        </p:txBody>
      </p:sp>
      <p:sp>
        <p:nvSpPr>
          <p:cNvPr id="6" name="TextBox 5">
            <a:extLst>
              <a:ext uri="{FF2B5EF4-FFF2-40B4-BE49-F238E27FC236}">
                <a16:creationId xmlns:a16="http://schemas.microsoft.com/office/drawing/2014/main" id="{293DBB93-C674-5CDF-58EF-DEAA6788DEB6}"/>
              </a:ext>
            </a:extLst>
          </p:cNvPr>
          <p:cNvSpPr txBox="1"/>
          <p:nvPr/>
        </p:nvSpPr>
        <p:spPr>
          <a:xfrm>
            <a:off x="626881" y="1478883"/>
            <a:ext cx="8211689" cy="1631216"/>
          </a:xfrm>
          <a:prstGeom prst="rect">
            <a:avLst/>
          </a:prstGeom>
          <a:noFill/>
        </p:spPr>
        <p:txBody>
          <a:bodyPr wrap="square">
            <a:spAutoFit/>
          </a:bodyPr>
          <a:lstStyle/>
          <a:p>
            <a:r>
              <a:rPr lang="en-US" sz="2000" dirty="0"/>
              <a:t>J. International Patients and Undocumented Persons – Subject to authority, available appropriations, and NDMS approval, NDMS partner healthcare facility and/or healthcare providers caring for international patients or undocumented persons may be reimbursed using the same reimbursement rates and provisions as outlined in this Agreement.</a:t>
            </a:r>
          </a:p>
        </p:txBody>
      </p:sp>
      <p:sp>
        <p:nvSpPr>
          <p:cNvPr id="7" name="Title 1">
            <a:extLst>
              <a:ext uri="{FF2B5EF4-FFF2-40B4-BE49-F238E27FC236}">
                <a16:creationId xmlns:a16="http://schemas.microsoft.com/office/drawing/2014/main" id="{4637D530-CE82-3CC2-37EE-092EE03D53CF}"/>
              </a:ext>
            </a:extLst>
          </p:cNvPr>
          <p:cNvSpPr txBox="1">
            <a:spLocks/>
          </p:cNvSpPr>
          <p:nvPr/>
        </p:nvSpPr>
        <p:spPr>
          <a:xfrm>
            <a:off x="1296063" y="244158"/>
            <a:ext cx="7134590" cy="1042631"/>
          </a:xfrm>
          <a:prstGeom prst="rect">
            <a:avLst/>
          </a:prstGeom>
        </p:spPr>
        <p:txBody>
          <a:bodyPr vert="horz" lIns="91440" tIns="45720" rIns="91440" bIns="45720" rtlCol="0" anchor="b">
            <a:noAutofit/>
          </a:bodyPr>
          <a:lstStyle>
            <a:lvl1pPr algn="l" defTabSz="914400" rtl="0" eaLnBrk="1" latinLnBrk="0" hangingPunct="1">
              <a:spcBef>
                <a:spcPct val="0"/>
              </a:spcBef>
              <a:buNone/>
              <a:defRPr sz="3500" kern="1200">
                <a:solidFill>
                  <a:srgbClr val="003F72"/>
                </a:solidFill>
                <a:latin typeface="Georgia"/>
                <a:ea typeface="+mj-ea"/>
                <a:cs typeface="Georgia"/>
              </a:defRPr>
            </a:lvl1pPr>
          </a:lstStyle>
          <a:p>
            <a:pPr algn="ctr"/>
            <a:r>
              <a:rPr lang="en-US" sz="3200" dirty="0"/>
              <a:t>MOA Section 5</a:t>
            </a:r>
            <a:br>
              <a:rPr lang="en-US" sz="3200" dirty="0"/>
            </a:br>
            <a:r>
              <a:rPr lang="en-US" sz="3200" dirty="0"/>
              <a:t>REIMBURSEMENTS (Cont.)</a:t>
            </a:r>
          </a:p>
        </p:txBody>
      </p:sp>
    </p:spTree>
    <p:extLst>
      <p:ext uri="{BB962C8B-B14F-4D97-AF65-F5344CB8AC3E}">
        <p14:creationId xmlns:p14="http://schemas.microsoft.com/office/powerpoint/2010/main" val="1667426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9985A5-25DC-CC8A-E5CE-77EFDD948995}"/>
              </a:ext>
            </a:extLst>
          </p:cNvPr>
          <p:cNvSpPr>
            <a:spLocks noGrp="1"/>
          </p:cNvSpPr>
          <p:nvPr>
            <p:ph type="sldNum" sz="quarter" idx="12"/>
          </p:nvPr>
        </p:nvSpPr>
        <p:spPr/>
        <p:txBody>
          <a:bodyPr/>
          <a:lstStyle/>
          <a:p>
            <a:fld id="{CFE4BAC9-6D41-4691-9299-18EF07EF0177}" type="slidenum">
              <a:rPr lang="en-US" smtClean="0"/>
              <a:pPr/>
              <a:t>33</a:t>
            </a:fld>
            <a:endParaRPr lang="en-US" dirty="0"/>
          </a:p>
        </p:txBody>
      </p:sp>
      <p:sp>
        <p:nvSpPr>
          <p:cNvPr id="6" name="TextBox 5">
            <a:extLst>
              <a:ext uri="{FF2B5EF4-FFF2-40B4-BE49-F238E27FC236}">
                <a16:creationId xmlns:a16="http://schemas.microsoft.com/office/drawing/2014/main" id="{293DBB93-C674-5CDF-58EF-DEAA6788DEB6}"/>
              </a:ext>
            </a:extLst>
          </p:cNvPr>
          <p:cNvSpPr txBox="1"/>
          <p:nvPr/>
        </p:nvSpPr>
        <p:spPr>
          <a:xfrm>
            <a:off x="626881" y="1478883"/>
            <a:ext cx="8211689" cy="3785652"/>
          </a:xfrm>
          <a:prstGeom prst="rect">
            <a:avLst/>
          </a:prstGeom>
          <a:noFill/>
        </p:spPr>
        <p:txBody>
          <a:bodyPr wrap="square">
            <a:spAutoFit/>
          </a:bodyPr>
          <a:lstStyle/>
          <a:p>
            <a:r>
              <a:rPr lang="en-US" sz="2000" dirty="0"/>
              <a:t>K. </a:t>
            </a:r>
            <a:r>
              <a:rPr lang="en-US" sz="2000" b="1" dirty="0"/>
              <a:t>Subject to authority, available appropriations</a:t>
            </a:r>
            <a:r>
              <a:rPr lang="en-US" sz="2000" dirty="0"/>
              <a:t>, and NDMS approval, </a:t>
            </a:r>
            <a:r>
              <a:rPr lang="en-US" sz="2000" u="sng" dirty="0"/>
              <a:t>foreign providers and facilities performing inpatient facility care</a:t>
            </a:r>
            <a:r>
              <a:rPr lang="en-US" sz="2000" dirty="0"/>
              <a:t>, physician, or ambulance services may be reimbursed on a submitted charges basis provided that the total charges do not grossly exceed typical Medicare reimbursement. This includes locations other than the 50 states of the U.S., the District of Columbia, Puerto Rico, the U.S. Virgin Islands, Guam, American Samoa, the Northern Mariana Islands, and the Freely Associated States (FAS) (the Federated States of Micronesia (FSM), the Republic of the Marshall Islands (RMI), and the Republic of Palau), </a:t>
            </a:r>
            <a:r>
              <a:rPr lang="en-US" sz="2000" b="1" dirty="0"/>
              <a:t>Subject to the following limitation</a:t>
            </a:r>
            <a:r>
              <a:rPr lang="en-US" sz="2000" dirty="0"/>
              <a:t>: the emergency occurred within the U.S. or its territories and the foreign hospital is closer than the nearest U.S. hospital that can treat the medical condition.</a:t>
            </a:r>
          </a:p>
        </p:txBody>
      </p:sp>
      <p:sp>
        <p:nvSpPr>
          <p:cNvPr id="7" name="Title 1">
            <a:extLst>
              <a:ext uri="{FF2B5EF4-FFF2-40B4-BE49-F238E27FC236}">
                <a16:creationId xmlns:a16="http://schemas.microsoft.com/office/drawing/2014/main" id="{FF0BBED7-210B-8BC4-94E4-D8E3C3D0829A}"/>
              </a:ext>
            </a:extLst>
          </p:cNvPr>
          <p:cNvSpPr txBox="1">
            <a:spLocks/>
          </p:cNvSpPr>
          <p:nvPr/>
        </p:nvSpPr>
        <p:spPr>
          <a:xfrm>
            <a:off x="1296063" y="244158"/>
            <a:ext cx="7134590" cy="1042631"/>
          </a:xfrm>
          <a:prstGeom prst="rect">
            <a:avLst/>
          </a:prstGeom>
        </p:spPr>
        <p:txBody>
          <a:bodyPr vert="horz" lIns="91440" tIns="45720" rIns="91440" bIns="45720" rtlCol="0" anchor="b">
            <a:noAutofit/>
          </a:bodyPr>
          <a:lstStyle>
            <a:lvl1pPr algn="l" defTabSz="914400" rtl="0" eaLnBrk="1" latinLnBrk="0" hangingPunct="1">
              <a:spcBef>
                <a:spcPct val="0"/>
              </a:spcBef>
              <a:buNone/>
              <a:defRPr sz="3500" kern="1200">
                <a:solidFill>
                  <a:srgbClr val="003F72"/>
                </a:solidFill>
                <a:latin typeface="Georgia"/>
                <a:ea typeface="+mj-ea"/>
                <a:cs typeface="Georgia"/>
              </a:defRPr>
            </a:lvl1pPr>
          </a:lstStyle>
          <a:p>
            <a:pPr algn="ctr"/>
            <a:r>
              <a:rPr lang="en-US" sz="3200" dirty="0"/>
              <a:t>MOA Section 5</a:t>
            </a:r>
            <a:br>
              <a:rPr lang="en-US" sz="3200" dirty="0"/>
            </a:br>
            <a:r>
              <a:rPr lang="en-US" sz="3200" dirty="0"/>
              <a:t>REIMBURSEMENTS (Cont.)</a:t>
            </a:r>
          </a:p>
        </p:txBody>
      </p:sp>
    </p:spTree>
    <p:extLst>
      <p:ext uri="{BB962C8B-B14F-4D97-AF65-F5344CB8AC3E}">
        <p14:creationId xmlns:p14="http://schemas.microsoft.com/office/powerpoint/2010/main" val="228008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9985A5-25DC-CC8A-E5CE-77EFDD948995}"/>
              </a:ext>
            </a:extLst>
          </p:cNvPr>
          <p:cNvSpPr>
            <a:spLocks noGrp="1"/>
          </p:cNvSpPr>
          <p:nvPr>
            <p:ph type="sldNum" sz="quarter" idx="12"/>
          </p:nvPr>
        </p:nvSpPr>
        <p:spPr/>
        <p:txBody>
          <a:bodyPr/>
          <a:lstStyle/>
          <a:p>
            <a:fld id="{CFE4BAC9-6D41-4691-9299-18EF07EF0177}" type="slidenum">
              <a:rPr lang="en-US" smtClean="0"/>
              <a:pPr/>
              <a:t>34</a:t>
            </a:fld>
            <a:endParaRPr lang="en-US" dirty="0"/>
          </a:p>
        </p:txBody>
      </p:sp>
      <p:sp>
        <p:nvSpPr>
          <p:cNvPr id="6" name="TextBox 5">
            <a:extLst>
              <a:ext uri="{FF2B5EF4-FFF2-40B4-BE49-F238E27FC236}">
                <a16:creationId xmlns:a16="http://schemas.microsoft.com/office/drawing/2014/main" id="{293DBB93-C674-5CDF-58EF-DEAA6788DEB6}"/>
              </a:ext>
            </a:extLst>
          </p:cNvPr>
          <p:cNvSpPr txBox="1"/>
          <p:nvPr/>
        </p:nvSpPr>
        <p:spPr>
          <a:xfrm>
            <a:off x="626881" y="1478883"/>
            <a:ext cx="8211689" cy="5016758"/>
          </a:xfrm>
          <a:prstGeom prst="rect">
            <a:avLst/>
          </a:prstGeom>
          <a:noFill/>
        </p:spPr>
        <p:txBody>
          <a:bodyPr wrap="square">
            <a:spAutoFit/>
          </a:bodyPr>
          <a:lstStyle/>
          <a:p>
            <a:r>
              <a:rPr lang="en-US" sz="2000" dirty="0"/>
              <a:t>L. Facilities, at the time of executing this Agreement, must have obtained accreditation from a CMS-recognized accrediting body or an accrediting body recognized by a state’s Medicaid program. In order to be eligible for reimbursement under this Agreement, the NDMS partner healthcare facility must still be accredited and in good standing during the date(s) of service provided to NDMS federal patient(s). Providers must be a participant in either Medicare or Medicaid and not have been disbarred from the state or federal program. This Agreement does not cover routine vision, dental and hearing care, but does cover emergency vision, dental, and hearing cases. Should a healthcare facility elect not to execute the MOA, the facility will be limited to 100% of the applicable reimbursement rate through normal reimbursement processes (e.g., through CMS direct) and will not be eligible for the 25% administrative fee.</a:t>
            </a:r>
          </a:p>
          <a:p>
            <a:endParaRPr lang="en-US" sz="2000" dirty="0"/>
          </a:p>
          <a:p>
            <a:r>
              <a:rPr lang="en-US" sz="2000" dirty="0"/>
              <a:t>M. The Employer Identification Number to be used for the NDMS is 26-1864515.</a:t>
            </a:r>
          </a:p>
        </p:txBody>
      </p:sp>
      <p:sp>
        <p:nvSpPr>
          <p:cNvPr id="7" name="Title 1">
            <a:extLst>
              <a:ext uri="{FF2B5EF4-FFF2-40B4-BE49-F238E27FC236}">
                <a16:creationId xmlns:a16="http://schemas.microsoft.com/office/drawing/2014/main" id="{848C52A1-E4E7-D2FE-7D67-3E6F26FB47A9}"/>
              </a:ext>
            </a:extLst>
          </p:cNvPr>
          <p:cNvSpPr txBox="1">
            <a:spLocks/>
          </p:cNvSpPr>
          <p:nvPr/>
        </p:nvSpPr>
        <p:spPr>
          <a:xfrm>
            <a:off x="1296063" y="244158"/>
            <a:ext cx="7134590" cy="1042631"/>
          </a:xfrm>
          <a:prstGeom prst="rect">
            <a:avLst/>
          </a:prstGeom>
        </p:spPr>
        <p:txBody>
          <a:bodyPr vert="horz" lIns="91440" tIns="45720" rIns="91440" bIns="45720" rtlCol="0" anchor="b">
            <a:noAutofit/>
          </a:bodyPr>
          <a:lstStyle>
            <a:lvl1pPr algn="l" defTabSz="914400" rtl="0" eaLnBrk="1" latinLnBrk="0" hangingPunct="1">
              <a:spcBef>
                <a:spcPct val="0"/>
              </a:spcBef>
              <a:buNone/>
              <a:defRPr sz="3500" kern="1200">
                <a:solidFill>
                  <a:srgbClr val="003F72"/>
                </a:solidFill>
                <a:latin typeface="Georgia"/>
                <a:ea typeface="+mj-ea"/>
                <a:cs typeface="Georgia"/>
              </a:defRPr>
            </a:lvl1pPr>
          </a:lstStyle>
          <a:p>
            <a:pPr algn="ctr"/>
            <a:r>
              <a:rPr lang="en-US" sz="2400" dirty="0"/>
              <a:t>MOA Section 5</a:t>
            </a:r>
            <a:br>
              <a:rPr lang="en-US" sz="2400" dirty="0"/>
            </a:br>
            <a:r>
              <a:rPr lang="en-US" sz="2400" dirty="0"/>
              <a:t>REIMBURSEMENTS (Cont.)</a:t>
            </a:r>
          </a:p>
        </p:txBody>
      </p:sp>
    </p:spTree>
    <p:extLst>
      <p:ext uri="{BB962C8B-B14F-4D97-AF65-F5344CB8AC3E}">
        <p14:creationId xmlns:p14="http://schemas.microsoft.com/office/powerpoint/2010/main" val="1650395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9985A5-25DC-CC8A-E5CE-77EFDD948995}"/>
              </a:ext>
            </a:extLst>
          </p:cNvPr>
          <p:cNvSpPr>
            <a:spLocks noGrp="1"/>
          </p:cNvSpPr>
          <p:nvPr>
            <p:ph type="sldNum" sz="quarter" idx="12"/>
          </p:nvPr>
        </p:nvSpPr>
        <p:spPr/>
        <p:txBody>
          <a:bodyPr/>
          <a:lstStyle/>
          <a:p>
            <a:fld id="{CFE4BAC9-6D41-4691-9299-18EF07EF0177}" type="slidenum">
              <a:rPr lang="en-US" smtClean="0"/>
              <a:pPr/>
              <a:t>35</a:t>
            </a:fld>
            <a:endParaRPr lang="en-US" dirty="0"/>
          </a:p>
        </p:txBody>
      </p:sp>
      <p:sp>
        <p:nvSpPr>
          <p:cNvPr id="9" name="Title 1">
            <a:extLst>
              <a:ext uri="{FF2B5EF4-FFF2-40B4-BE49-F238E27FC236}">
                <a16:creationId xmlns:a16="http://schemas.microsoft.com/office/drawing/2014/main" id="{2958677E-6CC2-9804-FFF5-F3D70FC70D3C}"/>
              </a:ext>
            </a:extLst>
          </p:cNvPr>
          <p:cNvSpPr>
            <a:spLocks noGrp="1"/>
          </p:cNvSpPr>
          <p:nvPr>
            <p:ph type="title"/>
          </p:nvPr>
        </p:nvSpPr>
        <p:spPr>
          <a:xfrm>
            <a:off x="1296063" y="244158"/>
            <a:ext cx="7134590" cy="1042631"/>
          </a:xfrm>
        </p:spPr>
        <p:txBody>
          <a:bodyPr>
            <a:normAutofit/>
          </a:bodyPr>
          <a:lstStyle/>
          <a:p>
            <a:pPr algn="ctr"/>
            <a:r>
              <a:rPr lang="en-US" sz="2400" dirty="0"/>
              <a:t>MOA Section 6</a:t>
            </a:r>
            <a:br>
              <a:rPr lang="en-US" sz="2400" dirty="0"/>
            </a:br>
            <a:r>
              <a:rPr lang="en-US" sz="2400" dirty="0"/>
              <a:t>Points Of Contact</a:t>
            </a:r>
          </a:p>
        </p:txBody>
      </p:sp>
      <p:pic>
        <p:nvPicPr>
          <p:cNvPr id="5" name="Picture 4">
            <a:extLst>
              <a:ext uri="{FF2B5EF4-FFF2-40B4-BE49-F238E27FC236}">
                <a16:creationId xmlns:a16="http://schemas.microsoft.com/office/drawing/2014/main" id="{B274ACBC-B8CA-A168-09EA-269A85B3C43C}"/>
              </a:ext>
            </a:extLst>
          </p:cNvPr>
          <p:cNvPicPr>
            <a:picLocks noChangeAspect="1"/>
          </p:cNvPicPr>
          <p:nvPr/>
        </p:nvPicPr>
        <p:blipFill>
          <a:blip r:embed="rId3"/>
          <a:stretch>
            <a:fillRect/>
          </a:stretch>
        </p:blipFill>
        <p:spPr>
          <a:xfrm>
            <a:off x="1150071" y="1584951"/>
            <a:ext cx="6391373" cy="4417897"/>
          </a:xfrm>
          <a:prstGeom prst="rect">
            <a:avLst/>
          </a:prstGeom>
        </p:spPr>
      </p:pic>
    </p:spTree>
    <p:extLst>
      <p:ext uri="{BB962C8B-B14F-4D97-AF65-F5344CB8AC3E}">
        <p14:creationId xmlns:p14="http://schemas.microsoft.com/office/powerpoint/2010/main" val="1614945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9985A5-25DC-CC8A-E5CE-77EFDD948995}"/>
              </a:ext>
            </a:extLst>
          </p:cNvPr>
          <p:cNvSpPr>
            <a:spLocks noGrp="1"/>
          </p:cNvSpPr>
          <p:nvPr>
            <p:ph type="sldNum" sz="quarter" idx="12"/>
          </p:nvPr>
        </p:nvSpPr>
        <p:spPr/>
        <p:txBody>
          <a:bodyPr/>
          <a:lstStyle/>
          <a:p>
            <a:fld id="{CFE4BAC9-6D41-4691-9299-18EF07EF0177}" type="slidenum">
              <a:rPr lang="en-US" smtClean="0"/>
              <a:pPr/>
              <a:t>36</a:t>
            </a:fld>
            <a:endParaRPr lang="en-US" dirty="0"/>
          </a:p>
        </p:txBody>
      </p:sp>
      <p:sp>
        <p:nvSpPr>
          <p:cNvPr id="9" name="Title 1">
            <a:extLst>
              <a:ext uri="{FF2B5EF4-FFF2-40B4-BE49-F238E27FC236}">
                <a16:creationId xmlns:a16="http://schemas.microsoft.com/office/drawing/2014/main" id="{2958677E-6CC2-9804-FFF5-F3D70FC70D3C}"/>
              </a:ext>
            </a:extLst>
          </p:cNvPr>
          <p:cNvSpPr>
            <a:spLocks noGrp="1"/>
          </p:cNvSpPr>
          <p:nvPr>
            <p:ph type="title"/>
          </p:nvPr>
        </p:nvSpPr>
        <p:spPr>
          <a:xfrm>
            <a:off x="1296063" y="244158"/>
            <a:ext cx="7134590" cy="1042631"/>
          </a:xfrm>
        </p:spPr>
        <p:txBody>
          <a:bodyPr>
            <a:noAutofit/>
          </a:bodyPr>
          <a:lstStyle/>
          <a:p>
            <a:pPr algn="ctr"/>
            <a:r>
              <a:rPr lang="en-US" sz="3200" dirty="0"/>
              <a:t>MOA Section 7</a:t>
            </a:r>
            <a:br>
              <a:rPr lang="en-US" sz="3200" dirty="0"/>
            </a:br>
            <a:r>
              <a:rPr lang="en-US" sz="3200" dirty="0"/>
              <a:t>Other Provisions</a:t>
            </a:r>
          </a:p>
        </p:txBody>
      </p:sp>
      <p:sp>
        <p:nvSpPr>
          <p:cNvPr id="6" name="TextBox 5">
            <a:extLst>
              <a:ext uri="{FF2B5EF4-FFF2-40B4-BE49-F238E27FC236}">
                <a16:creationId xmlns:a16="http://schemas.microsoft.com/office/drawing/2014/main" id="{0D72F9BC-FED0-B618-C43C-FE133328FF6E}"/>
              </a:ext>
            </a:extLst>
          </p:cNvPr>
          <p:cNvSpPr txBox="1"/>
          <p:nvPr/>
        </p:nvSpPr>
        <p:spPr>
          <a:xfrm>
            <a:off x="414779" y="1884423"/>
            <a:ext cx="8399283" cy="3170099"/>
          </a:xfrm>
          <a:prstGeom prst="rect">
            <a:avLst/>
          </a:prstGeom>
          <a:noFill/>
        </p:spPr>
        <p:txBody>
          <a:bodyPr wrap="square">
            <a:spAutoFit/>
          </a:bodyPr>
          <a:lstStyle/>
          <a:p>
            <a:r>
              <a:rPr lang="en-US" sz="2000" dirty="0"/>
              <a:t>A Not withstanding anything in this Agreement, each of the NDMS Federal Partners shall have the exclusive authority to direct its employees and to implement its own statutory responsibilities.</a:t>
            </a:r>
          </a:p>
          <a:p>
            <a:endParaRPr lang="en-US" sz="2000" dirty="0"/>
          </a:p>
          <a:p>
            <a:r>
              <a:rPr lang="en-US" sz="2000" dirty="0"/>
              <a:t>B. Nothing in this Agreement is intended to conflict with current federal or state law, or the regulations, agreements, or directives of the NDMS Federal Partners or the NDMS partner healthcare facility. If a term of this Agreement is inconsistent with such authority, then that term shall be invalid, but the remaining terms and conditions of this Agreement shall remain in full force and effect.</a:t>
            </a:r>
          </a:p>
        </p:txBody>
      </p:sp>
    </p:spTree>
    <p:extLst>
      <p:ext uri="{BB962C8B-B14F-4D97-AF65-F5344CB8AC3E}">
        <p14:creationId xmlns:p14="http://schemas.microsoft.com/office/powerpoint/2010/main" val="3877004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a:extLst>
              <a:ext uri="{FF2B5EF4-FFF2-40B4-BE49-F238E27FC236}">
                <a16:creationId xmlns:a16="http://schemas.microsoft.com/office/drawing/2014/main" id="{B72A0D9C-0409-4D29-9905-1F45ACA87D9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a:spcBef>
                <a:spcPct val="0"/>
              </a:spcBef>
              <a:buClrTx/>
              <a:buSzTx/>
              <a:buFontTx/>
              <a:buNone/>
            </a:pPr>
            <a:fld id="{AC603156-176C-4FB7-87E5-B884EB68240E}" type="slidenum">
              <a:rPr lang="en-US" altLang="en-US" sz="1400" smtClean="0">
                <a:solidFill>
                  <a:srgbClr val="B2B2B2"/>
                </a:solidFill>
              </a:rPr>
              <a:pPr>
                <a:spcBef>
                  <a:spcPct val="0"/>
                </a:spcBef>
                <a:buClrTx/>
                <a:buSzTx/>
                <a:buFontTx/>
                <a:buNone/>
              </a:pPr>
              <a:t>37</a:t>
            </a:fld>
            <a:endParaRPr lang="en-US" altLang="en-US" sz="1400">
              <a:solidFill>
                <a:srgbClr val="B2B2B2"/>
              </a:solidFill>
            </a:endParaRPr>
          </a:p>
        </p:txBody>
      </p:sp>
      <p:sp>
        <p:nvSpPr>
          <p:cNvPr id="47107" name="Rectangle 2">
            <a:extLst>
              <a:ext uri="{FF2B5EF4-FFF2-40B4-BE49-F238E27FC236}">
                <a16:creationId xmlns:a16="http://schemas.microsoft.com/office/drawing/2014/main" id="{058F2380-12B2-445E-B128-91BDA14C7696}"/>
              </a:ext>
            </a:extLst>
          </p:cNvPr>
          <p:cNvSpPr>
            <a:spLocks noChangeArrowheads="1"/>
          </p:cNvSpPr>
          <p:nvPr/>
        </p:nvSpPr>
        <p:spPr bwMode="auto">
          <a:xfrm>
            <a:off x="560895" y="1512342"/>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eaLnBrk="1" hangingPunct="1">
              <a:buClrTx/>
              <a:buSzTx/>
              <a:buFont typeface="Wingdings" panose="05000000000000000000" pitchFamily="2" charset="2"/>
              <a:buNone/>
              <a:defRPr/>
            </a:pPr>
            <a:r>
              <a:rPr lang="en-US" altLang="en-US" sz="2400" dirty="0">
                <a:solidFill>
                  <a:schemeClr val="tx1"/>
                </a:solidFill>
                <a:latin typeface="Times New Roman" panose="02020603050405020304" pitchFamily="18" charset="0"/>
                <a:cs typeface="Times New Roman" panose="02020603050405020304" pitchFamily="18" charset="0"/>
              </a:rPr>
              <a:t>8. EFFECTIVE DATE of MOA</a:t>
            </a:r>
          </a:p>
          <a:p>
            <a:pPr lvl="1" eaLnBrk="1" hangingPunct="1">
              <a:buClrTx/>
              <a:buSzTx/>
              <a:buFont typeface="Wingdings" panose="05000000000000000000" pitchFamily="2" charset="2"/>
              <a:buNone/>
              <a:defRPr/>
            </a:pPr>
            <a:r>
              <a:rPr lang="en-US" altLang="en-US" sz="2000" dirty="0">
                <a:solidFill>
                  <a:schemeClr val="tx1"/>
                </a:solidFill>
                <a:latin typeface="Times New Roman" panose="02020603050405020304" pitchFamily="18" charset="0"/>
                <a:cs typeface="Times New Roman" panose="02020603050405020304" pitchFamily="18" charset="0"/>
              </a:rPr>
              <a:t>This Agreement shall become effective upon signature of one of the NDMS Federal Partners and the NDMS partner healthcare facility.</a:t>
            </a:r>
          </a:p>
          <a:p>
            <a:pPr lvl="1" eaLnBrk="1" hangingPunct="1">
              <a:buClrTx/>
              <a:buSzTx/>
              <a:buFont typeface="Wingdings" panose="05000000000000000000" pitchFamily="2" charset="2"/>
              <a:buNone/>
              <a:defRPr/>
            </a:pPr>
            <a:endParaRPr lang="en-US" altLang="en-US" sz="2000" dirty="0">
              <a:solidFill>
                <a:schemeClr val="tx1"/>
              </a:solidFill>
              <a:latin typeface="Times New Roman" panose="02020603050405020304" pitchFamily="18" charset="0"/>
              <a:cs typeface="Times New Roman" panose="02020603050405020304" pitchFamily="18" charset="0"/>
            </a:endParaRPr>
          </a:p>
          <a:p>
            <a:pPr eaLnBrk="1" hangingPunct="1">
              <a:buClrTx/>
              <a:buSzTx/>
              <a:buFont typeface="Wingdings" panose="05000000000000000000" pitchFamily="2" charset="2"/>
              <a:buNone/>
              <a:defRPr/>
            </a:pPr>
            <a:r>
              <a:rPr lang="en-US" altLang="en-US" sz="2400" dirty="0">
                <a:solidFill>
                  <a:schemeClr val="tx1"/>
                </a:solidFill>
                <a:latin typeface="Times New Roman" panose="02020603050405020304" pitchFamily="18" charset="0"/>
                <a:cs typeface="Times New Roman" panose="02020603050405020304" pitchFamily="18" charset="0"/>
              </a:rPr>
              <a:t>9. INFORNATION LAWS</a:t>
            </a:r>
          </a:p>
          <a:p>
            <a:pPr lvl="1">
              <a:buClrTx/>
              <a:buSzTx/>
              <a:buNone/>
              <a:defRPr/>
            </a:pPr>
            <a:r>
              <a:rPr lang="en-US" altLang="en-US" sz="2000" dirty="0">
                <a:solidFill>
                  <a:schemeClr val="tx1"/>
                </a:solidFill>
                <a:latin typeface="Times New Roman" panose="02020603050405020304" pitchFamily="18" charset="0"/>
                <a:cs typeface="Times New Roman" panose="02020603050405020304" pitchFamily="18" charset="0"/>
              </a:rPr>
              <a:t>The agreement may be canceled at any time by written consent of the NDMS partner healthcare facility and any of the NDMS Federal Partners. The agreement also may be terminated by either the NDMS partner healthcare facility or any of the NDMS Federal Partners upon giving 90 days written notice to the other party. Unless otherwise noted, this Agreement shall remain in effect for a period not </a:t>
            </a:r>
            <a:r>
              <a:rPr lang="en-US" altLang="en-US" sz="2000" b="1" u="sng" dirty="0">
                <a:solidFill>
                  <a:schemeClr val="tx1"/>
                </a:solidFill>
                <a:latin typeface="Times New Roman" panose="02020603050405020304" pitchFamily="18" charset="0"/>
                <a:cs typeface="Times New Roman" panose="02020603050405020304" pitchFamily="18" charset="0"/>
              </a:rPr>
              <a:t>to exceed five years upon date of the last signature.</a:t>
            </a:r>
          </a:p>
          <a:p>
            <a:pPr marL="0" lvl="1" indent="0">
              <a:buClrTx/>
              <a:buSzTx/>
              <a:buNone/>
              <a:defRPr/>
            </a:pPr>
            <a:endParaRPr lang="en-US" altLang="en-US" sz="2400" dirty="0">
              <a:solidFill>
                <a:schemeClr val="tx1"/>
              </a:solidFill>
              <a:latin typeface="Times New Roman" panose="02020603050405020304" pitchFamily="18" charset="0"/>
              <a:cs typeface="Times New Roman" panose="02020603050405020304" pitchFamily="18" charset="0"/>
            </a:endParaRPr>
          </a:p>
        </p:txBody>
      </p:sp>
      <p:sp>
        <p:nvSpPr>
          <p:cNvPr id="184323" name="Rectangle 3">
            <a:extLst>
              <a:ext uri="{FF2B5EF4-FFF2-40B4-BE49-F238E27FC236}">
                <a16:creationId xmlns:a16="http://schemas.microsoft.com/office/drawing/2014/main" id="{7E1D195F-F915-4488-A8D1-085EE012C953}"/>
              </a:ext>
            </a:extLst>
          </p:cNvPr>
          <p:cNvSpPr>
            <a:spLocks noChangeArrowheads="1"/>
          </p:cNvSpPr>
          <p:nvPr/>
        </p:nvSpPr>
        <p:spPr bwMode="auto">
          <a:xfrm>
            <a:off x="457200" y="164058"/>
            <a:ext cx="8229600" cy="1066800"/>
          </a:xfrm>
          <a:prstGeom prst="rect">
            <a:avLst/>
          </a:prstGeom>
          <a:noFill/>
          <a:ln w="9525">
            <a:noFill/>
            <a:miter lim="800000"/>
            <a:headEnd/>
            <a:tailEnd/>
          </a:ln>
          <a:effectLst/>
        </p:spPr>
        <p:txBody>
          <a:bodyPr anchor="ctr"/>
          <a:lstStyle/>
          <a:p>
            <a:pPr algn="ctr" eaLnBrk="1" hangingPunct="1">
              <a:defRPr/>
            </a:pPr>
            <a:r>
              <a:rPr kumimoji="0" lang="en-US" sz="3200" b="0" i="0" u="none" strike="noStrike" kern="1200" cap="none" spc="0" normalizeH="0" baseline="0" noProof="0" dirty="0">
                <a:ln>
                  <a:noFill/>
                </a:ln>
                <a:solidFill>
                  <a:srgbClr val="003F72"/>
                </a:solidFill>
                <a:effectLst/>
                <a:uLnTx/>
                <a:uFillTx/>
                <a:latin typeface="Georgia"/>
                <a:ea typeface="+mj-ea"/>
              </a:rPr>
              <a:t>MOA Section 8 &amp; 9</a:t>
            </a:r>
            <a:br>
              <a:rPr kumimoji="0" lang="en-US" sz="3200" b="0" i="0" u="none" strike="noStrike" kern="1200" cap="none" spc="0" normalizeH="0" baseline="0" noProof="0" dirty="0">
                <a:ln>
                  <a:noFill/>
                </a:ln>
                <a:solidFill>
                  <a:srgbClr val="003F72"/>
                </a:solidFill>
                <a:effectLst/>
                <a:uLnTx/>
                <a:uFillTx/>
                <a:latin typeface="Georgia"/>
                <a:ea typeface="+mj-ea"/>
              </a:rPr>
            </a:br>
            <a:r>
              <a:rPr kumimoji="0" lang="en-US" sz="3200" b="0" i="0" u="none" strike="noStrike" kern="1200" cap="none" spc="0" normalizeH="0" baseline="0" noProof="0" dirty="0">
                <a:ln>
                  <a:noFill/>
                </a:ln>
                <a:solidFill>
                  <a:srgbClr val="003F72"/>
                </a:solidFill>
                <a:effectLst/>
                <a:uLnTx/>
                <a:uFillTx/>
                <a:latin typeface="Georgia"/>
                <a:ea typeface="+mj-ea"/>
              </a:rPr>
              <a:t>Other Provisions</a:t>
            </a:r>
            <a:endParaRPr lang="en-US" sz="3200" dirty="0">
              <a:solidFill>
                <a:srgbClr val="FFFF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096501004"/>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a:extLst>
              <a:ext uri="{FF2B5EF4-FFF2-40B4-BE49-F238E27FC236}">
                <a16:creationId xmlns:a16="http://schemas.microsoft.com/office/drawing/2014/main" id="{B72A0D9C-0409-4D29-9905-1F45ACA87D9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a:spcBef>
                <a:spcPct val="0"/>
              </a:spcBef>
              <a:buClrTx/>
              <a:buSzTx/>
              <a:buFontTx/>
              <a:buNone/>
            </a:pPr>
            <a:fld id="{AC603156-176C-4FB7-87E5-B884EB68240E}" type="slidenum">
              <a:rPr lang="en-US" altLang="en-US" sz="1400" smtClean="0">
                <a:solidFill>
                  <a:srgbClr val="B2B2B2"/>
                </a:solidFill>
              </a:rPr>
              <a:pPr>
                <a:spcBef>
                  <a:spcPct val="0"/>
                </a:spcBef>
                <a:buClrTx/>
                <a:buSzTx/>
                <a:buFontTx/>
                <a:buNone/>
              </a:pPr>
              <a:t>38</a:t>
            </a:fld>
            <a:endParaRPr lang="en-US" altLang="en-US" sz="1400">
              <a:solidFill>
                <a:srgbClr val="B2B2B2"/>
              </a:solidFill>
            </a:endParaRPr>
          </a:p>
        </p:txBody>
      </p:sp>
      <p:sp>
        <p:nvSpPr>
          <p:cNvPr id="47107" name="Rectangle 2">
            <a:extLst>
              <a:ext uri="{FF2B5EF4-FFF2-40B4-BE49-F238E27FC236}">
                <a16:creationId xmlns:a16="http://schemas.microsoft.com/office/drawing/2014/main" id="{058F2380-12B2-445E-B128-91BDA14C7696}"/>
              </a:ext>
            </a:extLst>
          </p:cNvPr>
          <p:cNvSpPr>
            <a:spLocks noChangeArrowheads="1"/>
          </p:cNvSpPr>
          <p:nvPr/>
        </p:nvSpPr>
        <p:spPr bwMode="auto">
          <a:xfrm>
            <a:off x="560895" y="1512342"/>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eaLnBrk="1" hangingPunct="1">
              <a:buClrTx/>
              <a:buSzTx/>
              <a:buFont typeface="Wingdings" panose="05000000000000000000" pitchFamily="2" charset="2"/>
              <a:buNone/>
              <a:defRPr/>
            </a:pPr>
            <a:r>
              <a:rPr lang="en-US" altLang="en-US" sz="2800" dirty="0">
                <a:solidFill>
                  <a:schemeClr val="tx1"/>
                </a:solidFill>
                <a:latin typeface="Times New Roman" panose="02020603050405020304" pitchFamily="18" charset="0"/>
                <a:cs typeface="Times New Roman" panose="02020603050405020304" pitchFamily="18" charset="0"/>
              </a:rPr>
              <a:t>10. INFORMATION LAWS</a:t>
            </a:r>
          </a:p>
          <a:p>
            <a:pPr marL="457200" lvl="1" indent="0">
              <a:buClrTx/>
              <a:buSzTx/>
              <a:buNone/>
              <a:defRPr/>
            </a:pPr>
            <a:r>
              <a:rPr lang="en-US" altLang="en-US" sz="2000" dirty="0">
                <a:solidFill>
                  <a:schemeClr val="tx1"/>
                </a:solidFill>
                <a:latin typeface="Times New Roman" panose="02020603050405020304" pitchFamily="18" charset="0"/>
                <a:cs typeface="Times New Roman" panose="02020603050405020304" pitchFamily="18" charset="0"/>
              </a:rPr>
              <a:t>All parties understand and will adhere to the Health Insurance Portability and Accountability Act of 1996 (HIPAA) and the Privacy Act, to the extent these laws are applicable.</a:t>
            </a:r>
          </a:p>
        </p:txBody>
      </p:sp>
      <p:sp>
        <p:nvSpPr>
          <p:cNvPr id="184323" name="Rectangle 3">
            <a:extLst>
              <a:ext uri="{FF2B5EF4-FFF2-40B4-BE49-F238E27FC236}">
                <a16:creationId xmlns:a16="http://schemas.microsoft.com/office/drawing/2014/main" id="{7E1D195F-F915-4488-A8D1-085EE012C953}"/>
              </a:ext>
            </a:extLst>
          </p:cNvPr>
          <p:cNvSpPr>
            <a:spLocks noChangeArrowheads="1"/>
          </p:cNvSpPr>
          <p:nvPr/>
        </p:nvSpPr>
        <p:spPr bwMode="auto">
          <a:xfrm>
            <a:off x="457200" y="164058"/>
            <a:ext cx="8229600" cy="1066800"/>
          </a:xfrm>
          <a:prstGeom prst="rect">
            <a:avLst/>
          </a:prstGeom>
          <a:noFill/>
          <a:ln w="9525">
            <a:noFill/>
            <a:miter lim="800000"/>
            <a:headEnd/>
            <a:tailEnd/>
          </a:ln>
          <a:effectLst/>
        </p:spPr>
        <p:txBody>
          <a:bodyPr anchor="ctr"/>
          <a:lstStyle/>
          <a:p>
            <a:pPr algn="ctr" eaLnBrk="1" hangingPunct="1">
              <a:defRPr/>
            </a:pPr>
            <a:r>
              <a:rPr kumimoji="0" lang="en-US" sz="3200" b="0" i="0" u="none" strike="noStrike" kern="1200" cap="none" spc="0" normalizeH="0" baseline="0" noProof="0" dirty="0">
                <a:ln>
                  <a:noFill/>
                </a:ln>
                <a:solidFill>
                  <a:srgbClr val="003F72"/>
                </a:solidFill>
                <a:effectLst/>
                <a:uLnTx/>
                <a:uFillTx/>
                <a:latin typeface="Georgia"/>
                <a:ea typeface="+mj-ea"/>
              </a:rPr>
              <a:t>MOA Section 10</a:t>
            </a:r>
            <a:br>
              <a:rPr kumimoji="0" lang="en-US" sz="3200" b="0" i="0" u="none" strike="noStrike" kern="1200" cap="none" spc="0" normalizeH="0" baseline="0" noProof="0" dirty="0">
                <a:ln>
                  <a:noFill/>
                </a:ln>
                <a:solidFill>
                  <a:srgbClr val="003F72"/>
                </a:solidFill>
                <a:effectLst/>
                <a:uLnTx/>
                <a:uFillTx/>
                <a:latin typeface="Georgia"/>
                <a:ea typeface="+mj-ea"/>
              </a:rPr>
            </a:br>
            <a:r>
              <a:rPr kumimoji="0" lang="en-US" sz="3200" b="0" i="0" u="none" strike="noStrike" kern="1200" cap="none" spc="0" normalizeH="0" baseline="0" noProof="0" dirty="0">
                <a:ln>
                  <a:noFill/>
                </a:ln>
                <a:solidFill>
                  <a:srgbClr val="003F72"/>
                </a:solidFill>
                <a:effectLst/>
                <a:uLnTx/>
                <a:uFillTx/>
                <a:latin typeface="Georgia"/>
                <a:ea typeface="+mj-ea"/>
              </a:rPr>
              <a:t>Other Provisions</a:t>
            </a:r>
            <a:endParaRPr lang="en-US" sz="3200" dirty="0">
              <a:solidFill>
                <a:srgbClr val="FFFF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204651894"/>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FB40-56FB-4F5F-A490-5B7E7A0500BA}"/>
              </a:ext>
            </a:extLst>
          </p:cNvPr>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MOA</a:t>
            </a:r>
          </a:p>
        </p:txBody>
      </p:sp>
      <p:sp>
        <p:nvSpPr>
          <p:cNvPr id="88066" name="Rectangle 5">
            <a:extLst>
              <a:ext uri="{FF2B5EF4-FFF2-40B4-BE49-F238E27FC236}">
                <a16:creationId xmlns:a16="http://schemas.microsoft.com/office/drawing/2014/main" id="{93045F50-FA67-4EBD-A7B4-3BF11C30246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a:spcBef>
                <a:spcPct val="0"/>
              </a:spcBef>
              <a:buClrTx/>
              <a:buSzTx/>
              <a:buFontTx/>
              <a:buNone/>
            </a:pPr>
            <a:fld id="{0673C2A0-90D3-4B58-A599-56C3A08DCB67}" type="slidenum">
              <a:rPr lang="en-US" altLang="en-US" sz="1400" smtClean="0">
                <a:solidFill>
                  <a:srgbClr val="B2B2B2"/>
                </a:solidFill>
              </a:rPr>
              <a:pPr>
                <a:spcBef>
                  <a:spcPct val="0"/>
                </a:spcBef>
                <a:buClrTx/>
                <a:buSzTx/>
                <a:buFontTx/>
                <a:buNone/>
              </a:pPr>
              <a:t>39</a:t>
            </a:fld>
            <a:endParaRPr lang="en-US" altLang="en-US" sz="1400">
              <a:solidFill>
                <a:srgbClr val="B2B2B2"/>
              </a:solidFill>
            </a:endParaRPr>
          </a:p>
        </p:txBody>
      </p:sp>
      <p:sp>
        <p:nvSpPr>
          <p:cNvPr id="88067" name="Rectangle 2">
            <a:extLst>
              <a:ext uri="{FF2B5EF4-FFF2-40B4-BE49-F238E27FC236}">
                <a16:creationId xmlns:a16="http://schemas.microsoft.com/office/drawing/2014/main" id="{001186DF-6798-4EB3-A8F3-F77817FB534A}"/>
              </a:ext>
            </a:extLst>
          </p:cNvPr>
          <p:cNvSpPr>
            <a:spLocks noChangeArrowheads="1"/>
          </p:cNvSpPr>
          <p:nvPr/>
        </p:nvSpPr>
        <p:spPr bwMode="auto">
          <a:xfrm>
            <a:off x="6627043" y="1486828"/>
            <a:ext cx="2177592" cy="307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rgbClr val="0000FF"/>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rgbClr val="0000FF"/>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rgbClr val="0000FF"/>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rgbClr val="0000FF"/>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rgbClr val="0000FF"/>
                </a:solidFill>
                <a:latin typeface="Arial" panose="020B0604020202020204" pitchFamily="34" charset="0"/>
              </a:defRPr>
            </a:lvl9pPr>
          </a:lstStyle>
          <a:p>
            <a:pPr eaLnBrk="1" hangingPunct="1">
              <a:buClrTx/>
              <a:buSzTx/>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Signatures on MOA</a:t>
            </a:r>
          </a:p>
          <a:p>
            <a:pPr marL="342900" indent="-342900">
              <a:buClrTx/>
              <a:buSzTx/>
            </a:pPr>
            <a:endParaRPr lang="en-US" altLang="en-US" sz="1600" dirty="0">
              <a:solidFill>
                <a:schemeClr val="tx1"/>
              </a:solidFill>
              <a:latin typeface="Times New Roman" panose="02020603050405020304" pitchFamily="18" charset="0"/>
              <a:cs typeface="Times New Roman" panose="02020603050405020304" pitchFamily="18" charset="0"/>
            </a:endParaRPr>
          </a:p>
          <a:p>
            <a:pPr marL="342900" indent="-342900">
              <a:buClrTx/>
              <a:buSzTx/>
            </a:pPr>
            <a:r>
              <a:rPr lang="en-US" altLang="en-US" sz="1600" dirty="0">
                <a:solidFill>
                  <a:schemeClr val="tx1"/>
                </a:solidFill>
                <a:latin typeface="Times New Roman" panose="02020603050405020304" pitchFamily="18" charset="0"/>
                <a:cs typeface="Times New Roman" panose="02020603050405020304" pitchFamily="18" charset="0"/>
              </a:rPr>
              <a:t>For the NDMS Federal Partners- FCC Director- VAMC Director</a:t>
            </a:r>
          </a:p>
          <a:p>
            <a:pPr marL="342900" indent="-342900">
              <a:buClrTx/>
              <a:buSzTx/>
            </a:pPr>
            <a:endParaRPr lang="en-US" altLang="en-US" sz="1600" dirty="0">
              <a:solidFill>
                <a:schemeClr val="tx1"/>
              </a:solidFill>
              <a:latin typeface="Times New Roman" panose="02020603050405020304" pitchFamily="18" charset="0"/>
              <a:cs typeface="Times New Roman" panose="02020603050405020304" pitchFamily="18" charset="0"/>
            </a:endParaRPr>
          </a:p>
          <a:p>
            <a:pPr marL="342900" indent="-342900">
              <a:buClrTx/>
              <a:buSzTx/>
            </a:pPr>
            <a:endParaRPr lang="en-US" altLang="en-US" sz="1600" dirty="0">
              <a:solidFill>
                <a:schemeClr val="tx1"/>
              </a:solidFill>
              <a:latin typeface="Times New Roman" panose="02020603050405020304" pitchFamily="18" charset="0"/>
              <a:cs typeface="Times New Roman" panose="02020603050405020304" pitchFamily="18" charset="0"/>
            </a:endParaRPr>
          </a:p>
          <a:p>
            <a:pPr marL="342900" indent="-342900">
              <a:buClrTx/>
              <a:buSzTx/>
            </a:pPr>
            <a:endParaRPr lang="en-US" altLang="en-US" sz="1600" dirty="0">
              <a:solidFill>
                <a:schemeClr val="tx1"/>
              </a:solidFill>
              <a:latin typeface="Times New Roman" panose="02020603050405020304" pitchFamily="18" charset="0"/>
              <a:cs typeface="Times New Roman" panose="02020603050405020304" pitchFamily="18" charset="0"/>
            </a:endParaRPr>
          </a:p>
          <a:p>
            <a:pPr marL="342900" indent="-342900">
              <a:buClrTx/>
              <a:buSzTx/>
            </a:pPr>
            <a:endParaRPr lang="en-US" altLang="en-US" sz="1600" dirty="0">
              <a:solidFill>
                <a:schemeClr val="tx1"/>
              </a:solidFill>
              <a:latin typeface="Times New Roman" panose="02020603050405020304" pitchFamily="18" charset="0"/>
              <a:cs typeface="Times New Roman" panose="02020603050405020304" pitchFamily="18" charset="0"/>
            </a:endParaRPr>
          </a:p>
          <a:p>
            <a:pPr marL="342900" indent="-342900">
              <a:buClrTx/>
              <a:buSzTx/>
            </a:pPr>
            <a:endParaRPr lang="en-US" altLang="en-US" sz="1600" dirty="0">
              <a:solidFill>
                <a:schemeClr val="tx1"/>
              </a:solidFill>
              <a:latin typeface="Times New Roman" panose="02020603050405020304" pitchFamily="18" charset="0"/>
              <a:cs typeface="Times New Roman" panose="02020603050405020304" pitchFamily="18" charset="0"/>
            </a:endParaRPr>
          </a:p>
          <a:p>
            <a:pPr marL="342900" indent="-342900">
              <a:buClrTx/>
              <a:buSzTx/>
            </a:pPr>
            <a:r>
              <a:rPr lang="en-US" altLang="en-US" sz="1600" dirty="0">
                <a:solidFill>
                  <a:schemeClr val="tx1"/>
                </a:solidFill>
                <a:latin typeface="Times New Roman" panose="02020603050405020304" pitchFamily="18" charset="0"/>
                <a:cs typeface="Times New Roman" panose="02020603050405020304" pitchFamily="18" charset="0"/>
              </a:rPr>
              <a:t>For the NDMS Health Care Facility- CEO or Designee</a:t>
            </a:r>
          </a:p>
          <a:p>
            <a:pPr lvl="1" eaLnBrk="1" hangingPunct="1">
              <a:buClrTx/>
              <a:buSzTx/>
              <a:buFont typeface="Wingdings" panose="05000000000000000000" pitchFamily="2" charset="2"/>
              <a:buNone/>
            </a:pP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184323" name="Rectangle 3">
            <a:extLst>
              <a:ext uri="{FF2B5EF4-FFF2-40B4-BE49-F238E27FC236}">
                <a16:creationId xmlns:a16="http://schemas.microsoft.com/office/drawing/2014/main" id="{7E1D195F-F915-4488-A8D1-085EE012C953}"/>
              </a:ext>
            </a:extLst>
          </p:cNvPr>
          <p:cNvSpPr>
            <a:spLocks noChangeArrowheads="1"/>
          </p:cNvSpPr>
          <p:nvPr/>
        </p:nvSpPr>
        <p:spPr bwMode="auto">
          <a:xfrm>
            <a:off x="457200" y="-76200"/>
            <a:ext cx="8229600" cy="1066800"/>
          </a:xfrm>
          <a:prstGeom prst="rect">
            <a:avLst/>
          </a:prstGeom>
          <a:noFill/>
          <a:ln w="9525">
            <a:noFill/>
            <a:miter lim="800000"/>
            <a:headEnd/>
            <a:tailEnd/>
          </a:ln>
          <a:effectLst/>
        </p:spPr>
        <p:txBody>
          <a:bodyPr anchor="ctr"/>
          <a:lstStyle/>
          <a:p>
            <a:pPr algn="ctr" eaLnBrk="1" hangingPunct="1">
              <a:defRPr/>
            </a:pPr>
            <a:endParaRPr lang="en-US" sz="2000">
              <a:solidFill>
                <a:srgbClr val="FFFFFF"/>
              </a:solidFill>
              <a:effectLst>
                <a:outerShdw blurRad="38100" dist="38100" dir="2700000" algn="tl">
                  <a:srgbClr val="000000"/>
                </a:outerShdw>
              </a:effectLst>
              <a:latin typeface="Arial" charset="0"/>
            </a:endParaRPr>
          </a:p>
        </p:txBody>
      </p:sp>
      <p:pic>
        <p:nvPicPr>
          <p:cNvPr id="4" name="Picture 3">
            <a:extLst>
              <a:ext uri="{FF2B5EF4-FFF2-40B4-BE49-F238E27FC236}">
                <a16:creationId xmlns:a16="http://schemas.microsoft.com/office/drawing/2014/main" id="{39DF9816-2077-AA13-5F19-C8314A4D1439}"/>
              </a:ext>
            </a:extLst>
          </p:cNvPr>
          <p:cNvPicPr>
            <a:picLocks noChangeAspect="1"/>
          </p:cNvPicPr>
          <p:nvPr/>
        </p:nvPicPr>
        <p:blipFill>
          <a:blip r:embed="rId3"/>
          <a:stretch>
            <a:fillRect/>
          </a:stretch>
        </p:blipFill>
        <p:spPr>
          <a:xfrm>
            <a:off x="247901" y="1486828"/>
            <a:ext cx="6379142" cy="4357173"/>
          </a:xfrm>
          <a:prstGeom prst="rect">
            <a:avLst/>
          </a:prstGeom>
        </p:spPr>
      </p:pic>
    </p:spTree>
    <p:extLst>
      <p:ext uri="{BB962C8B-B14F-4D97-AF65-F5344CB8AC3E}">
        <p14:creationId xmlns:p14="http://schemas.microsoft.com/office/powerpoint/2010/main" val="3992559146"/>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a:xfrm>
            <a:off x="1161136" y="134332"/>
            <a:ext cx="7416110" cy="1050925"/>
          </a:xfrm>
        </p:spPr>
        <p:txBody>
          <a:bodyPr>
            <a:normAutofit/>
          </a:bodyPr>
          <a:lstStyle/>
          <a:p>
            <a:pPr algn="ctr" eaLnBrk="1" hangingPunct="1">
              <a:defRPr/>
            </a:pPr>
            <a:r>
              <a:rPr lang="en-US" sz="3600" dirty="0">
                <a:latin typeface="Times New Roman" panose="02020603050405020304" pitchFamily="18" charset="0"/>
                <a:cs typeface="Times New Roman" panose="02020603050405020304" pitchFamily="18" charset="0"/>
              </a:rPr>
              <a:t>Federal Coordinating Center (FCC)</a:t>
            </a:r>
          </a:p>
        </p:txBody>
      </p:sp>
      <p:sp>
        <p:nvSpPr>
          <p:cNvPr id="178179" name="Rectangle 3"/>
          <p:cNvSpPr>
            <a:spLocks noGrp="1" noChangeArrowheads="1"/>
          </p:cNvSpPr>
          <p:nvPr>
            <p:ph type="body" idx="1"/>
          </p:nvPr>
        </p:nvSpPr>
        <p:spPr>
          <a:xfrm>
            <a:off x="698500" y="1600200"/>
            <a:ext cx="7262813" cy="4191000"/>
          </a:xfrm>
        </p:spPr>
        <p:txBody>
          <a:bodyPr>
            <a:normAutofit/>
          </a:bodyPr>
          <a:lstStyle/>
          <a:p>
            <a:pPr eaLnBrk="1" hangingPunct="1">
              <a:spcBef>
                <a:spcPct val="50000"/>
              </a:spcBef>
              <a:buClr>
                <a:srgbClr val="FF0000"/>
              </a:buClr>
              <a:buFont typeface="Wingdings" pitchFamily="2" charset="2"/>
              <a:buNone/>
              <a:defRPr/>
            </a:pPr>
            <a:r>
              <a:rPr lang="en-US" sz="2400" dirty="0">
                <a:solidFill>
                  <a:srgbClr val="000000"/>
                </a:solidFill>
                <a:effectLst>
                  <a:outerShdw blurRad="38100" dist="38100" dir="2700000" algn="tl">
                    <a:srgbClr val="FFFFFF"/>
                  </a:outerShdw>
                </a:effectLst>
                <a:latin typeface="Times New Roman" panose="02020603050405020304" pitchFamily="18" charset="0"/>
                <a:ea typeface="Arial Unicode MS" pitchFamily="34" charset="-128"/>
                <a:cs typeface="Times New Roman" panose="02020603050405020304" pitchFamily="18" charset="0"/>
              </a:rPr>
              <a:t>   </a:t>
            </a:r>
            <a:r>
              <a:rPr lang="en-US" sz="2400" dirty="0">
                <a:latin typeface="Times New Roman" panose="02020603050405020304" pitchFamily="18" charset="0"/>
                <a:ea typeface="Arial Unicode MS" pitchFamily="34" charset="-128"/>
                <a:cs typeface="Times New Roman" panose="02020603050405020304" pitchFamily="18" charset="0"/>
              </a:rPr>
              <a:t>A facility located in a metropolitan area of the United States responsible for day-to-day coordination of planning and operations in one or more assigned geographic NDMS Patient Reception Areas (PRAs).</a:t>
            </a:r>
          </a:p>
        </p:txBody>
      </p:sp>
      <p:pic>
        <p:nvPicPr>
          <p:cNvPr id="21508" name="Picture 4"/>
          <p:cNvPicPr>
            <a:picLocks noChangeAspect="1" noChangeArrowheads="1"/>
          </p:cNvPicPr>
          <p:nvPr/>
        </p:nvPicPr>
        <p:blipFill>
          <a:blip r:embed="rId3" cstate="print"/>
          <a:srcRect/>
          <a:stretch>
            <a:fillRect/>
          </a:stretch>
        </p:blipFill>
        <p:spPr bwMode="auto">
          <a:xfrm>
            <a:off x="3081254" y="4141788"/>
            <a:ext cx="2890922" cy="2285999"/>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a:stretch>
            <a:fillRect/>
          </a:stretch>
        </p:blipFill>
        <p:spPr bwMode="auto">
          <a:xfrm>
            <a:off x="5972175" y="4141788"/>
            <a:ext cx="2963103" cy="2285999"/>
          </a:xfrm>
          <a:prstGeom prst="rect">
            <a:avLst/>
          </a:prstGeom>
          <a:noFill/>
          <a:ln w="9525">
            <a:noFill/>
            <a:miter lim="800000"/>
            <a:headEnd/>
            <a:tailEnd/>
          </a:ln>
        </p:spPr>
      </p:pic>
      <p:pic>
        <p:nvPicPr>
          <p:cNvPr id="21510" name="Picture 6"/>
          <p:cNvPicPr>
            <a:picLocks noChangeAspect="1" noChangeArrowheads="1"/>
          </p:cNvPicPr>
          <p:nvPr/>
        </p:nvPicPr>
        <p:blipFill>
          <a:blip r:embed="rId5" cstate="print"/>
          <a:srcRect/>
          <a:stretch>
            <a:fillRect/>
          </a:stretch>
        </p:blipFill>
        <p:spPr bwMode="auto">
          <a:xfrm>
            <a:off x="274799" y="4141788"/>
            <a:ext cx="2806454" cy="2285999"/>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190B152E-A029-C403-418A-30FEADB77816}"/>
              </a:ext>
            </a:extLst>
          </p:cNvPr>
          <p:cNvSpPr>
            <a:spLocks noGrp="1"/>
          </p:cNvSpPr>
          <p:nvPr>
            <p:ph type="sldNum" sz="quarter" idx="12"/>
          </p:nvPr>
        </p:nvSpPr>
        <p:spPr/>
        <p:txBody>
          <a:bodyPr/>
          <a:lstStyle/>
          <a:p>
            <a:fld id="{CFE4BAC9-6D41-4691-9299-18EF07EF0177}" type="slidenum">
              <a:rPr lang="en-US" smtClean="0"/>
              <a:pPr/>
              <a:t>4</a:t>
            </a:fld>
            <a:endParaRPr lang="en-US" dirty="0"/>
          </a:p>
        </p:txBody>
      </p:sp>
    </p:spTree>
    <p:extLst>
      <p:ext uri="{BB962C8B-B14F-4D97-AF65-F5344CB8AC3E}">
        <p14:creationId xmlns:p14="http://schemas.microsoft.com/office/powerpoint/2010/main" val="7571559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481" y="244158"/>
            <a:ext cx="6148048" cy="1034275"/>
          </a:xfrm>
        </p:spPr>
        <p:txBody>
          <a:bodyPr>
            <a:normAutofit/>
          </a:bodyPr>
          <a:lstStyle/>
          <a:p>
            <a:pPr algn="ctr"/>
            <a:r>
              <a:rPr lang="en-US" sz="3600" b="1" dirty="0">
                <a:latin typeface="Times New Roman" panose="02020603050405020304" pitchFamily="18" charset="0"/>
                <a:cs typeface="Times New Roman" panose="02020603050405020304" pitchFamily="18" charset="0"/>
              </a:rPr>
              <a:t>Questions/Discussion</a:t>
            </a:r>
          </a:p>
        </p:txBody>
      </p:sp>
      <p:sp>
        <p:nvSpPr>
          <p:cNvPr id="5" name="Slide Number Placeholder 4"/>
          <p:cNvSpPr>
            <a:spLocks noGrp="1"/>
          </p:cNvSpPr>
          <p:nvPr>
            <p:ph type="sldNum" sz="quarter" idx="12"/>
          </p:nvPr>
        </p:nvSpPr>
        <p:spPr/>
        <p:txBody>
          <a:bodyPr/>
          <a:lstStyle/>
          <a:p>
            <a:fld id="{CFE4BAC9-6D41-4691-9299-18EF07EF0177}" type="slidenum">
              <a:rPr lang="en-US" smtClean="0"/>
              <a:pPr/>
              <a:t>40</a:t>
            </a:fld>
            <a:endParaRPr lang="en-US" dirty="0"/>
          </a:p>
        </p:txBody>
      </p:sp>
      <p:sp>
        <p:nvSpPr>
          <p:cNvPr id="6" name="TextBox 5">
            <a:extLst>
              <a:ext uri="{FF2B5EF4-FFF2-40B4-BE49-F238E27FC236}">
                <a16:creationId xmlns:a16="http://schemas.microsoft.com/office/drawing/2014/main" id="{A324D4D5-B9B7-455A-9D73-E8FD2A9D967F}"/>
              </a:ext>
            </a:extLst>
          </p:cNvPr>
          <p:cNvSpPr txBox="1"/>
          <p:nvPr/>
        </p:nvSpPr>
        <p:spPr>
          <a:xfrm>
            <a:off x="898525" y="1973502"/>
            <a:ext cx="3805664" cy="1938992"/>
          </a:xfrm>
          <a:prstGeom prst="rect">
            <a:avLst/>
          </a:prstGeom>
          <a:noFill/>
        </p:spPr>
        <p:txBody>
          <a:bodyPr wrap="square" rtlCol="0">
            <a:spAutoFit/>
          </a:bodyPr>
          <a:lstStyle/>
          <a:p>
            <a:r>
              <a:rPr lang="en-US" sz="2000" dirty="0"/>
              <a:t>Darryl Stevenson</a:t>
            </a:r>
          </a:p>
          <a:p>
            <a:r>
              <a:rPr lang="en-US" sz="2000" b="0" i="0" dirty="0">
                <a:solidFill>
                  <a:srgbClr val="000000"/>
                </a:solidFill>
                <a:effectLst/>
              </a:rPr>
              <a:t>13000 Bruce B. Downs</a:t>
            </a:r>
            <a:br>
              <a:rPr lang="en-US" sz="2000" dirty="0"/>
            </a:br>
            <a:r>
              <a:rPr lang="en-US" sz="2000" b="0" i="0" dirty="0">
                <a:solidFill>
                  <a:srgbClr val="000000"/>
                </a:solidFill>
                <a:effectLst/>
              </a:rPr>
              <a:t>Tampa, FL 33612</a:t>
            </a:r>
            <a:endParaRPr lang="en-US" sz="2000" dirty="0"/>
          </a:p>
          <a:p>
            <a:r>
              <a:rPr lang="en-US" sz="2000" dirty="0"/>
              <a:t>VHA Office of </a:t>
            </a:r>
            <a:r>
              <a:rPr lang="en-US" sz="2000" dirty="0" err="1"/>
              <a:t>Emerg</a:t>
            </a:r>
            <a:r>
              <a:rPr lang="en-US" sz="2000" dirty="0"/>
              <a:t> Mgt (OEM)</a:t>
            </a:r>
          </a:p>
          <a:p>
            <a:r>
              <a:rPr lang="en-US" sz="2000" dirty="0">
                <a:hlinkClick r:id="rId3"/>
              </a:rPr>
              <a:t>Darryl.Stevenson@va.gov</a:t>
            </a:r>
            <a:endParaRPr lang="en-US" sz="2000" dirty="0"/>
          </a:p>
          <a:p>
            <a:r>
              <a:rPr lang="en-US" sz="2000" dirty="0"/>
              <a:t>C: 813-893-1816</a:t>
            </a:r>
          </a:p>
        </p:txBody>
      </p:sp>
      <p:sp>
        <p:nvSpPr>
          <p:cNvPr id="7" name="TextBox 6">
            <a:extLst>
              <a:ext uri="{FF2B5EF4-FFF2-40B4-BE49-F238E27FC236}">
                <a16:creationId xmlns:a16="http://schemas.microsoft.com/office/drawing/2014/main" id="{6479D7C8-74BF-4B3B-93C9-04799534F153}"/>
              </a:ext>
            </a:extLst>
          </p:cNvPr>
          <p:cNvSpPr txBox="1"/>
          <p:nvPr/>
        </p:nvSpPr>
        <p:spPr>
          <a:xfrm>
            <a:off x="4836074" y="1973502"/>
            <a:ext cx="3557588" cy="2246769"/>
          </a:xfrm>
          <a:prstGeom prst="rect">
            <a:avLst/>
          </a:prstGeom>
          <a:noFill/>
        </p:spPr>
        <p:txBody>
          <a:bodyPr wrap="square" rtlCol="0">
            <a:spAutoFit/>
          </a:bodyPr>
          <a:lstStyle/>
          <a:p>
            <a:r>
              <a:rPr lang="en-US" sz="2000" dirty="0"/>
              <a:t>Dawn Stevenson</a:t>
            </a:r>
          </a:p>
          <a:p>
            <a:r>
              <a:rPr lang="en-US" sz="2000" b="0" i="0" dirty="0">
                <a:solidFill>
                  <a:srgbClr val="000000"/>
                </a:solidFill>
                <a:effectLst/>
              </a:rPr>
              <a:t>1201 N.W. 16th St.</a:t>
            </a:r>
            <a:br>
              <a:rPr lang="en-US" sz="2000" dirty="0"/>
            </a:br>
            <a:r>
              <a:rPr lang="en-US" sz="2000" b="0" i="0" dirty="0">
                <a:solidFill>
                  <a:srgbClr val="000000"/>
                </a:solidFill>
                <a:effectLst/>
              </a:rPr>
              <a:t>Miami, FL 33125 </a:t>
            </a:r>
          </a:p>
          <a:p>
            <a:r>
              <a:rPr lang="en-US" sz="2000" dirty="0"/>
              <a:t>VHA Office of </a:t>
            </a:r>
            <a:r>
              <a:rPr lang="en-US" sz="2000" dirty="0" err="1"/>
              <a:t>Emerg</a:t>
            </a:r>
            <a:r>
              <a:rPr lang="en-US" sz="2000" dirty="0"/>
              <a:t> Mgt(OEM)</a:t>
            </a:r>
          </a:p>
          <a:p>
            <a:r>
              <a:rPr lang="en-US" sz="2000" dirty="0">
                <a:hlinkClick r:id="rId4"/>
              </a:rPr>
              <a:t>Dawn.Stevenson2@va.gov</a:t>
            </a:r>
            <a:endParaRPr lang="en-US" sz="2000" dirty="0"/>
          </a:p>
          <a:p>
            <a:r>
              <a:rPr lang="en-US" sz="2000" dirty="0"/>
              <a:t>W: (305) 575-5000 x17568</a:t>
            </a:r>
          </a:p>
          <a:p>
            <a:r>
              <a:rPr lang="en-US" sz="2000" dirty="0"/>
              <a:t>C: (786) 589-2440</a:t>
            </a:r>
          </a:p>
        </p:txBody>
      </p:sp>
    </p:spTree>
    <p:extLst>
      <p:ext uri="{BB962C8B-B14F-4D97-AF65-F5344CB8AC3E}">
        <p14:creationId xmlns:p14="http://schemas.microsoft.com/office/powerpoint/2010/main" val="269536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7E825B-D522-4FF8-8E3F-9EC950EC9DC6}"/>
              </a:ext>
            </a:extLst>
          </p:cNvPr>
          <p:cNvPicPr>
            <a:picLocks noChangeAspect="1"/>
          </p:cNvPicPr>
          <p:nvPr/>
        </p:nvPicPr>
        <p:blipFill rotWithShape="1">
          <a:blip r:embed="rId3"/>
          <a:srcRect l="3333" t="27622" r="60834" b="27622"/>
          <a:stretch/>
        </p:blipFill>
        <p:spPr>
          <a:xfrm>
            <a:off x="225564" y="1172820"/>
            <a:ext cx="8725728" cy="4870174"/>
          </a:xfrm>
          <a:prstGeom prst="rect">
            <a:avLst/>
          </a:prstGeom>
        </p:spPr>
      </p:pic>
      <p:sp>
        <p:nvSpPr>
          <p:cNvPr id="5" name="Rectangle 2">
            <a:extLst>
              <a:ext uri="{FF2B5EF4-FFF2-40B4-BE49-F238E27FC236}">
                <a16:creationId xmlns:a16="http://schemas.microsoft.com/office/drawing/2014/main" id="{5F2C27D9-7EEF-66FD-C620-27A9B08AB51F}"/>
              </a:ext>
            </a:extLst>
          </p:cNvPr>
          <p:cNvSpPr txBox="1">
            <a:spLocks noRot="1" noChangeArrowheads="1"/>
          </p:cNvSpPr>
          <p:nvPr/>
        </p:nvSpPr>
        <p:spPr>
          <a:xfrm>
            <a:off x="1677971" y="301658"/>
            <a:ext cx="6682458" cy="742197"/>
          </a:xfrm>
          <a:prstGeom prst="rect">
            <a:avLst/>
          </a:prstGeom>
          <a:solidFill>
            <a:schemeClr val="bg2">
              <a:lumMod val="75000"/>
            </a:schemeClr>
          </a:solidFill>
        </p:spPr>
        <p:txBody>
          <a:bodyPr>
            <a:normAutofit fontScale="92500"/>
          </a:bodyPr>
          <a:lstStyle>
            <a:lvl1pPr algn="l" defTabSz="914400" rtl="0" eaLnBrk="1" latinLnBrk="0" hangingPunct="1">
              <a:spcBef>
                <a:spcPct val="0"/>
              </a:spcBef>
              <a:buNone/>
              <a:defRPr sz="3500" kern="1200">
                <a:solidFill>
                  <a:schemeClr val="bg1"/>
                </a:solidFill>
                <a:latin typeface="Georgia"/>
                <a:ea typeface="+mj-ea"/>
                <a:cs typeface="Georgia"/>
              </a:defRPr>
            </a:lvl1pPr>
          </a:lstStyle>
          <a:p>
            <a:pPr algn="ctr">
              <a:defRPr/>
            </a:pPr>
            <a:r>
              <a:rPr lang="en-US" sz="3600" dirty="0">
                <a:latin typeface="Times New Roman" panose="02020603050405020304" pitchFamily="18" charset="0"/>
                <a:cs typeface="Times New Roman" panose="02020603050405020304" pitchFamily="18" charset="0"/>
              </a:rPr>
              <a:t>Federal Coordinating Centers (FCCs)</a:t>
            </a:r>
          </a:p>
        </p:txBody>
      </p:sp>
      <p:sp>
        <p:nvSpPr>
          <p:cNvPr id="2" name="Slide Number Placeholder 1">
            <a:extLst>
              <a:ext uri="{FF2B5EF4-FFF2-40B4-BE49-F238E27FC236}">
                <a16:creationId xmlns:a16="http://schemas.microsoft.com/office/drawing/2014/main" id="{08B5ADA2-24FD-E094-8A2E-791DF8264B89}"/>
              </a:ext>
            </a:extLst>
          </p:cNvPr>
          <p:cNvSpPr>
            <a:spLocks noGrp="1"/>
          </p:cNvSpPr>
          <p:nvPr>
            <p:ph type="sldNum" sz="quarter" idx="12"/>
          </p:nvPr>
        </p:nvSpPr>
        <p:spPr/>
        <p:txBody>
          <a:bodyPr/>
          <a:lstStyle/>
          <a:p>
            <a:fld id="{CFE4BAC9-6D41-4691-9299-18EF07EF0177}" type="slidenum">
              <a:rPr lang="en-US" smtClean="0"/>
              <a:pPr/>
              <a:t>5</a:t>
            </a:fld>
            <a:endParaRPr lang="en-US" dirty="0"/>
          </a:p>
        </p:txBody>
      </p:sp>
    </p:spTree>
    <p:extLst>
      <p:ext uri="{BB962C8B-B14F-4D97-AF65-F5344CB8AC3E}">
        <p14:creationId xmlns:p14="http://schemas.microsoft.com/office/powerpoint/2010/main" val="24716401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F01EFD-654A-8DCE-01F7-15198C25D45F}"/>
              </a:ext>
            </a:extLst>
          </p:cNvPr>
          <p:cNvSpPr>
            <a:spLocks noGrp="1"/>
          </p:cNvSpPr>
          <p:nvPr>
            <p:ph type="sldNum" sz="quarter" idx="12"/>
          </p:nvPr>
        </p:nvSpPr>
        <p:spPr/>
        <p:txBody>
          <a:bodyPr/>
          <a:lstStyle/>
          <a:p>
            <a:fld id="{CFE4BAC9-6D41-4691-9299-18EF07EF0177}" type="slidenum">
              <a:rPr lang="en-US" smtClean="0"/>
              <a:pPr/>
              <a:t>6</a:t>
            </a:fld>
            <a:endParaRPr lang="en-US" dirty="0"/>
          </a:p>
        </p:txBody>
      </p:sp>
      <p:pic>
        <p:nvPicPr>
          <p:cNvPr id="5" name="Picture 4">
            <a:extLst>
              <a:ext uri="{FF2B5EF4-FFF2-40B4-BE49-F238E27FC236}">
                <a16:creationId xmlns:a16="http://schemas.microsoft.com/office/drawing/2014/main" id="{7D592AFB-709B-CD3D-DFEE-80245C7DB334}"/>
              </a:ext>
            </a:extLst>
          </p:cNvPr>
          <p:cNvPicPr>
            <a:picLocks noChangeAspect="1"/>
          </p:cNvPicPr>
          <p:nvPr/>
        </p:nvPicPr>
        <p:blipFill>
          <a:blip r:embed="rId2"/>
          <a:stretch>
            <a:fillRect/>
          </a:stretch>
        </p:blipFill>
        <p:spPr>
          <a:xfrm>
            <a:off x="182880" y="1234911"/>
            <a:ext cx="8469086" cy="4279769"/>
          </a:xfrm>
          <a:prstGeom prst="rect">
            <a:avLst/>
          </a:prstGeom>
        </p:spPr>
      </p:pic>
      <p:sp>
        <p:nvSpPr>
          <p:cNvPr id="4" name="Rectangle 2">
            <a:extLst>
              <a:ext uri="{FF2B5EF4-FFF2-40B4-BE49-F238E27FC236}">
                <a16:creationId xmlns:a16="http://schemas.microsoft.com/office/drawing/2014/main" id="{AF1A1B85-0324-C3DA-C02B-6B309AC8FAA0}"/>
              </a:ext>
            </a:extLst>
          </p:cNvPr>
          <p:cNvSpPr txBox="1">
            <a:spLocks noRot="1" noChangeArrowheads="1"/>
          </p:cNvSpPr>
          <p:nvPr/>
        </p:nvSpPr>
        <p:spPr>
          <a:xfrm>
            <a:off x="1677971" y="301658"/>
            <a:ext cx="6682458" cy="742197"/>
          </a:xfrm>
          <a:prstGeom prst="rect">
            <a:avLst/>
          </a:prstGeom>
          <a:solidFill>
            <a:schemeClr val="bg2">
              <a:lumMod val="75000"/>
            </a:schemeClr>
          </a:solidFill>
        </p:spPr>
        <p:txBody>
          <a:bodyPr>
            <a:normAutofit fontScale="92500"/>
          </a:bodyPr>
          <a:lstStyle>
            <a:lvl1pPr algn="l" defTabSz="914400" rtl="0" eaLnBrk="1" latinLnBrk="0" hangingPunct="1">
              <a:spcBef>
                <a:spcPct val="0"/>
              </a:spcBef>
              <a:buNone/>
              <a:defRPr sz="3500" kern="1200">
                <a:solidFill>
                  <a:schemeClr val="bg1"/>
                </a:solidFill>
                <a:latin typeface="Georgia"/>
                <a:ea typeface="+mj-ea"/>
                <a:cs typeface="Georgia"/>
              </a:defRPr>
            </a:lvl1pPr>
          </a:lstStyle>
          <a:p>
            <a:pPr algn="ctr">
              <a:defRPr/>
            </a:pPr>
            <a:r>
              <a:rPr lang="en-US" sz="3600" dirty="0">
                <a:latin typeface="Times New Roman" panose="02020603050405020304" pitchFamily="18" charset="0"/>
                <a:cs typeface="Times New Roman" panose="02020603050405020304" pitchFamily="18" charset="0"/>
              </a:rPr>
              <a:t>Federal Coordinating Centers (FCCs)</a:t>
            </a:r>
          </a:p>
        </p:txBody>
      </p:sp>
    </p:spTree>
    <p:extLst>
      <p:ext uri="{BB962C8B-B14F-4D97-AF65-F5344CB8AC3E}">
        <p14:creationId xmlns:p14="http://schemas.microsoft.com/office/powerpoint/2010/main" val="317718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B61ED3-E213-026D-0994-B7D054E45AFD}"/>
              </a:ext>
            </a:extLst>
          </p:cNvPr>
          <p:cNvPicPr>
            <a:picLocks noChangeAspect="1"/>
          </p:cNvPicPr>
          <p:nvPr/>
        </p:nvPicPr>
        <p:blipFill>
          <a:blip r:embed="rId3"/>
          <a:stretch>
            <a:fillRect/>
          </a:stretch>
        </p:blipFill>
        <p:spPr>
          <a:xfrm>
            <a:off x="544285" y="1306604"/>
            <a:ext cx="8055429" cy="3354432"/>
          </a:xfrm>
          <a:prstGeom prst="rect">
            <a:avLst/>
          </a:prstGeom>
        </p:spPr>
      </p:pic>
      <p:pic>
        <p:nvPicPr>
          <p:cNvPr id="7" name="Picture 6">
            <a:extLst>
              <a:ext uri="{FF2B5EF4-FFF2-40B4-BE49-F238E27FC236}">
                <a16:creationId xmlns:a16="http://schemas.microsoft.com/office/drawing/2014/main" id="{B16ABDEB-06E2-2939-30FD-668E778EC343}"/>
              </a:ext>
            </a:extLst>
          </p:cNvPr>
          <p:cNvPicPr>
            <a:picLocks noChangeAspect="1"/>
          </p:cNvPicPr>
          <p:nvPr/>
        </p:nvPicPr>
        <p:blipFill>
          <a:blip r:embed="rId4"/>
          <a:stretch>
            <a:fillRect/>
          </a:stretch>
        </p:blipFill>
        <p:spPr>
          <a:xfrm>
            <a:off x="6873990" y="4465091"/>
            <a:ext cx="1725724" cy="783957"/>
          </a:xfrm>
          <a:prstGeom prst="rect">
            <a:avLst/>
          </a:prstGeom>
        </p:spPr>
      </p:pic>
      <p:sp>
        <p:nvSpPr>
          <p:cNvPr id="3" name="Rectangle 2">
            <a:extLst>
              <a:ext uri="{FF2B5EF4-FFF2-40B4-BE49-F238E27FC236}">
                <a16:creationId xmlns:a16="http://schemas.microsoft.com/office/drawing/2014/main" id="{9A7983D3-F0CF-8CF0-74C8-8ADBBE7D8B90}"/>
              </a:ext>
            </a:extLst>
          </p:cNvPr>
          <p:cNvSpPr txBox="1">
            <a:spLocks noRot="1" noChangeArrowheads="1"/>
          </p:cNvSpPr>
          <p:nvPr/>
        </p:nvSpPr>
        <p:spPr>
          <a:xfrm>
            <a:off x="1677971" y="301658"/>
            <a:ext cx="6682458" cy="742197"/>
          </a:xfrm>
          <a:prstGeom prst="rect">
            <a:avLst/>
          </a:prstGeom>
          <a:solidFill>
            <a:schemeClr val="bg2">
              <a:lumMod val="75000"/>
            </a:schemeClr>
          </a:solidFill>
        </p:spPr>
        <p:txBody>
          <a:bodyPr>
            <a:normAutofit/>
          </a:bodyPr>
          <a:lstStyle>
            <a:lvl1pPr algn="l" defTabSz="914400" rtl="0" eaLnBrk="1" latinLnBrk="0" hangingPunct="1">
              <a:spcBef>
                <a:spcPct val="0"/>
              </a:spcBef>
              <a:buNone/>
              <a:defRPr sz="3500" kern="1200">
                <a:solidFill>
                  <a:schemeClr val="bg1"/>
                </a:solidFill>
                <a:latin typeface="Georgia"/>
                <a:ea typeface="+mj-ea"/>
                <a:cs typeface="Georgia"/>
              </a:defRPr>
            </a:lvl1pPr>
          </a:lstStyle>
          <a:p>
            <a:pPr algn="ctr">
              <a:defRPr/>
            </a:pPr>
            <a:r>
              <a:rPr lang="en-US" sz="3600" dirty="0">
                <a:latin typeface="Times New Roman" panose="02020603050405020304" pitchFamily="18" charset="0"/>
                <a:cs typeface="Times New Roman" panose="02020603050405020304" pitchFamily="18" charset="0"/>
              </a:rPr>
              <a:t>Florida’s (FCCs)</a:t>
            </a:r>
          </a:p>
        </p:txBody>
      </p:sp>
      <p:sp>
        <p:nvSpPr>
          <p:cNvPr id="2" name="Slide Number Placeholder 1">
            <a:extLst>
              <a:ext uri="{FF2B5EF4-FFF2-40B4-BE49-F238E27FC236}">
                <a16:creationId xmlns:a16="http://schemas.microsoft.com/office/drawing/2014/main" id="{EFF67C4C-B210-6AC9-A1C5-8E9C928308EC}"/>
              </a:ext>
            </a:extLst>
          </p:cNvPr>
          <p:cNvSpPr>
            <a:spLocks noGrp="1"/>
          </p:cNvSpPr>
          <p:nvPr>
            <p:ph type="sldNum" sz="quarter" idx="12"/>
          </p:nvPr>
        </p:nvSpPr>
        <p:spPr/>
        <p:txBody>
          <a:bodyPr/>
          <a:lstStyle/>
          <a:p>
            <a:fld id="{CFE4BAC9-6D41-4691-9299-18EF07EF0177}" type="slidenum">
              <a:rPr lang="en-US" smtClean="0"/>
              <a:pPr/>
              <a:t>7</a:t>
            </a:fld>
            <a:endParaRPr lang="en-US" dirty="0"/>
          </a:p>
        </p:txBody>
      </p:sp>
    </p:spTree>
    <p:extLst>
      <p:ext uri="{BB962C8B-B14F-4D97-AF65-F5344CB8AC3E}">
        <p14:creationId xmlns:p14="http://schemas.microsoft.com/office/powerpoint/2010/main" val="127499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C1ABC-85DB-CC6C-E42F-F67FD944E9D3}"/>
              </a:ext>
            </a:extLst>
          </p:cNvPr>
          <p:cNvPicPr>
            <a:picLocks noChangeAspect="1"/>
          </p:cNvPicPr>
          <p:nvPr/>
        </p:nvPicPr>
        <p:blipFill>
          <a:blip r:embed="rId3"/>
          <a:stretch>
            <a:fillRect/>
          </a:stretch>
        </p:blipFill>
        <p:spPr>
          <a:xfrm>
            <a:off x="480919" y="1451347"/>
            <a:ext cx="8380052" cy="3257913"/>
          </a:xfrm>
          <a:prstGeom prst="rect">
            <a:avLst/>
          </a:prstGeom>
        </p:spPr>
      </p:pic>
      <p:sp>
        <p:nvSpPr>
          <p:cNvPr id="2" name="Rectangle 2">
            <a:extLst>
              <a:ext uri="{FF2B5EF4-FFF2-40B4-BE49-F238E27FC236}">
                <a16:creationId xmlns:a16="http://schemas.microsoft.com/office/drawing/2014/main" id="{56EBD164-4639-4F63-C196-36CB382B8195}"/>
              </a:ext>
            </a:extLst>
          </p:cNvPr>
          <p:cNvSpPr txBox="1">
            <a:spLocks noRot="1" noChangeArrowheads="1"/>
          </p:cNvSpPr>
          <p:nvPr/>
        </p:nvSpPr>
        <p:spPr>
          <a:xfrm>
            <a:off x="1489434" y="441817"/>
            <a:ext cx="6682458" cy="742197"/>
          </a:xfrm>
          <a:prstGeom prst="rect">
            <a:avLst/>
          </a:prstGeom>
          <a:solidFill>
            <a:schemeClr val="bg2">
              <a:lumMod val="75000"/>
            </a:schemeClr>
          </a:solidFill>
        </p:spPr>
        <p:txBody>
          <a:bodyPr>
            <a:normAutofit fontScale="92500"/>
          </a:bodyPr>
          <a:lstStyle>
            <a:lvl1pPr algn="l" defTabSz="914400" rtl="0" eaLnBrk="1" latinLnBrk="0" hangingPunct="1">
              <a:spcBef>
                <a:spcPct val="0"/>
              </a:spcBef>
              <a:buNone/>
              <a:defRPr sz="3500" kern="1200">
                <a:solidFill>
                  <a:schemeClr val="bg1"/>
                </a:solidFill>
                <a:latin typeface="Georgia"/>
                <a:ea typeface="+mj-ea"/>
                <a:cs typeface="Georgia"/>
              </a:defRPr>
            </a:lvl1pPr>
          </a:lstStyle>
          <a:p>
            <a:pPr algn="ctr"/>
            <a:r>
              <a:rPr lang="en-US" sz="3600" dirty="0">
                <a:latin typeface="Times New Roman" panose="02020603050405020304" pitchFamily="18" charset="0"/>
                <a:cs typeface="Times New Roman" panose="02020603050405020304" pitchFamily="18" charset="0"/>
              </a:rPr>
              <a:t>Tampa Primary Receiving Area (PRA)</a:t>
            </a:r>
          </a:p>
        </p:txBody>
      </p:sp>
      <p:sp>
        <p:nvSpPr>
          <p:cNvPr id="4" name="TextBox 3">
            <a:extLst>
              <a:ext uri="{FF2B5EF4-FFF2-40B4-BE49-F238E27FC236}">
                <a16:creationId xmlns:a16="http://schemas.microsoft.com/office/drawing/2014/main" id="{820BA5EE-9C2C-017A-6427-67D18702D49F}"/>
              </a:ext>
            </a:extLst>
          </p:cNvPr>
          <p:cNvSpPr txBox="1"/>
          <p:nvPr/>
        </p:nvSpPr>
        <p:spPr>
          <a:xfrm>
            <a:off x="2122714" y="5150765"/>
            <a:ext cx="5889171" cy="400110"/>
          </a:xfrm>
          <a:prstGeom prst="rect">
            <a:avLst/>
          </a:prstGeom>
          <a:noFill/>
        </p:spPr>
        <p:txBody>
          <a:bodyPr wrap="square">
            <a:spAutoFit/>
          </a:bodyPr>
          <a:lstStyle/>
          <a:p>
            <a:pPr algn="ctr"/>
            <a:r>
              <a:rPr lang="en-US" sz="2000" b="1" dirty="0">
                <a:cs typeface="Times New Roman" panose="02020603050405020304" pitchFamily="18" charset="0"/>
              </a:rPr>
              <a:t>PRA</a:t>
            </a:r>
            <a:r>
              <a:rPr lang="en-US" sz="2000" dirty="0">
                <a:cs typeface="Times New Roman" panose="02020603050405020304" pitchFamily="18" charset="0"/>
              </a:rPr>
              <a:t>- Tampa International Airport</a:t>
            </a:r>
          </a:p>
        </p:txBody>
      </p:sp>
      <p:sp>
        <p:nvSpPr>
          <p:cNvPr id="3" name="Slide Number Placeholder 2">
            <a:extLst>
              <a:ext uri="{FF2B5EF4-FFF2-40B4-BE49-F238E27FC236}">
                <a16:creationId xmlns:a16="http://schemas.microsoft.com/office/drawing/2014/main" id="{63E0F005-0E4A-C0BF-FFCD-4F83C8753DCB}"/>
              </a:ext>
            </a:extLst>
          </p:cNvPr>
          <p:cNvSpPr>
            <a:spLocks noGrp="1"/>
          </p:cNvSpPr>
          <p:nvPr>
            <p:ph type="sldNum" sz="quarter" idx="12"/>
          </p:nvPr>
        </p:nvSpPr>
        <p:spPr/>
        <p:txBody>
          <a:bodyPr/>
          <a:lstStyle/>
          <a:p>
            <a:fld id="{CFE4BAC9-6D41-4691-9299-18EF07EF0177}" type="slidenum">
              <a:rPr lang="en-US" smtClean="0"/>
              <a:pPr/>
              <a:t>8</a:t>
            </a:fld>
            <a:endParaRPr lang="en-US" dirty="0"/>
          </a:p>
        </p:txBody>
      </p:sp>
    </p:spTree>
    <p:extLst>
      <p:ext uri="{BB962C8B-B14F-4D97-AF65-F5344CB8AC3E}">
        <p14:creationId xmlns:p14="http://schemas.microsoft.com/office/powerpoint/2010/main" val="166828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08" y="1387502"/>
            <a:ext cx="4539406" cy="4784697"/>
          </a:xfrm>
        </p:spPr>
        <p:txBody>
          <a:bodyPr>
            <a:normAutofit fontScale="85000" lnSpcReduction="20000"/>
          </a:bodyPr>
          <a:lstStyle/>
          <a:p>
            <a:r>
              <a:rPr lang="en-US" sz="2400" b="1" dirty="0">
                <a:cs typeface="Times New Roman" panose="02020603050405020304" pitchFamily="18" charset="0"/>
              </a:rPr>
              <a:t>Facility: </a:t>
            </a:r>
            <a:r>
              <a:rPr lang="en-US" sz="2400" dirty="0">
                <a:cs typeface="Times New Roman" panose="02020603050405020304" pitchFamily="18" charset="0"/>
              </a:rPr>
              <a:t>James A. Haley VAMC</a:t>
            </a:r>
          </a:p>
          <a:p>
            <a:endParaRPr lang="en-US" sz="2400" dirty="0">
              <a:cs typeface="Times New Roman" panose="02020603050405020304" pitchFamily="18" charset="0"/>
            </a:endParaRPr>
          </a:p>
          <a:p>
            <a:r>
              <a:rPr lang="en-US" sz="2400" b="1" dirty="0">
                <a:cs typeface="Times New Roman" panose="02020603050405020304" pitchFamily="18" charset="0"/>
              </a:rPr>
              <a:t>FCC Director: </a:t>
            </a:r>
            <a:r>
              <a:rPr lang="en-US" sz="2400" dirty="0">
                <a:cs typeface="Times New Roman" panose="02020603050405020304" pitchFamily="18" charset="0"/>
              </a:rPr>
              <a:t>David K. Dunning</a:t>
            </a:r>
          </a:p>
          <a:p>
            <a:endParaRPr lang="en-US" sz="2400" b="1" dirty="0">
              <a:cs typeface="Times New Roman" panose="02020603050405020304" pitchFamily="18" charset="0"/>
            </a:endParaRPr>
          </a:p>
          <a:p>
            <a:r>
              <a:rPr lang="en-US" sz="2400" b="1" dirty="0">
                <a:cs typeface="Times New Roman" panose="02020603050405020304" pitchFamily="18" charset="0"/>
              </a:rPr>
              <a:t>FCC Coordinator:  </a:t>
            </a:r>
            <a:r>
              <a:rPr lang="en-US" sz="2400" dirty="0">
                <a:cs typeface="Times New Roman" panose="02020603050405020304" pitchFamily="18" charset="0"/>
              </a:rPr>
              <a:t>Darryl Stevenson</a:t>
            </a:r>
          </a:p>
          <a:p>
            <a:endParaRPr lang="en-US" sz="2400" dirty="0">
              <a:cs typeface="Times New Roman" panose="02020603050405020304" pitchFamily="18" charset="0"/>
            </a:endParaRPr>
          </a:p>
          <a:p>
            <a:r>
              <a:rPr lang="en-US" sz="2400" b="1" dirty="0">
                <a:cs typeface="Times New Roman" panose="02020603050405020304" pitchFamily="18" charset="0"/>
              </a:rPr>
              <a:t>PRA</a:t>
            </a:r>
            <a:r>
              <a:rPr lang="en-US" sz="2400" dirty="0">
                <a:cs typeface="Times New Roman" panose="02020603050405020304" pitchFamily="18" charset="0"/>
              </a:rPr>
              <a:t>- Tampa International Airport</a:t>
            </a:r>
          </a:p>
          <a:p>
            <a:endParaRPr lang="en-US" sz="2400" dirty="0">
              <a:cs typeface="Times New Roman" panose="02020603050405020304" pitchFamily="18" charset="0"/>
            </a:endParaRPr>
          </a:p>
          <a:p>
            <a:r>
              <a:rPr lang="en-US" sz="2400" b="1" dirty="0">
                <a:cs typeface="Times New Roman" panose="02020603050405020304" pitchFamily="18" charset="0"/>
              </a:rPr>
              <a:t>NDMS Partner Hospitals-</a:t>
            </a:r>
          </a:p>
          <a:p>
            <a:pPr lvl="1"/>
            <a:r>
              <a:rPr lang="en-US" sz="2400" b="0" i="0" u="none" strike="noStrike" dirty="0">
                <a:solidFill>
                  <a:srgbClr val="000000"/>
                </a:solidFill>
                <a:effectLst/>
              </a:rPr>
              <a:t>26 out of </a:t>
            </a:r>
            <a:r>
              <a:rPr lang="en-US" sz="2400" dirty="0">
                <a:solidFill>
                  <a:srgbClr val="000000"/>
                </a:solidFill>
              </a:rPr>
              <a:t>130</a:t>
            </a:r>
            <a:r>
              <a:rPr lang="en-US" sz="2400" b="0" i="0" u="none" strike="noStrike" dirty="0">
                <a:solidFill>
                  <a:srgbClr val="000000"/>
                </a:solidFill>
                <a:effectLst/>
              </a:rPr>
              <a:t> NDMS healthcare facilities have a signed  MOA </a:t>
            </a:r>
            <a:r>
              <a:rPr lang="en-US" sz="2400" b="0" i="0" dirty="0">
                <a:solidFill>
                  <a:srgbClr val="000000"/>
                </a:solidFill>
                <a:effectLst/>
              </a:rPr>
              <a:t>​</a:t>
            </a:r>
          </a:p>
          <a:p>
            <a:endParaRPr lang="en-US" sz="2400" b="1" dirty="0">
              <a:cs typeface="Times New Roman" panose="02020603050405020304" pitchFamily="18" charset="0"/>
            </a:endParaRPr>
          </a:p>
          <a:p>
            <a:r>
              <a:rPr lang="en-US" sz="2400" b="1" dirty="0">
                <a:cs typeface="Times New Roman" panose="02020603050405020304" pitchFamily="18" charset="0"/>
              </a:rPr>
              <a:t>Current Activities:  </a:t>
            </a:r>
          </a:p>
          <a:p>
            <a:pPr lvl="1"/>
            <a:r>
              <a:rPr lang="en-US" sz="2400" dirty="0">
                <a:cs typeface="Times New Roman" panose="02020603050405020304" pitchFamily="18" charset="0"/>
              </a:rPr>
              <a:t>NDMS MOA Updates </a:t>
            </a:r>
          </a:p>
          <a:p>
            <a:pPr lvl="1"/>
            <a:r>
              <a:rPr lang="en-US" sz="2400" dirty="0">
                <a:cs typeface="Times New Roman" panose="02020603050405020304" pitchFamily="18" charset="0"/>
              </a:rPr>
              <a:t>FCC/NDMS Steering Committee</a:t>
            </a:r>
          </a:p>
          <a:p>
            <a:pPr lvl="1"/>
            <a:r>
              <a:rPr lang="en-US" sz="2400" dirty="0">
                <a:cs typeface="Times New Roman" panose="02020603050405020304" pitchFamily="18" charset="0"/>
              </a:rPr>
              <a:t>Update Tampa FCC Plan </a:t>
            </a:r>
          </a:p>
          <a:p>
            <a:pPr lvl="1"/>
            <a:r>
              <a:rPr lang="en-US" sz="2400" dirty="0">
                <a:cs typeface="Times New Roman" panose="02020603050405020304" pitchFamily="18" charset="0"/>
              </a:rPr>
              <a:t>AAR for FSE (April 13, 2023)</a:t>
            </a:r>
          </a:p>
        </p:txBody>
      </p:sp>
      <p:sp>
        <p:nvSpPr>
          <p:cNvPr id="4" name="Content Placeholder 2">
            <a:extLst>
              <a:ext uri="{FF2B5EF4-FFF2-40B4-BE49-F238E27FC236}">
                <a16:creationId xmlns:a16="http://schemas.microsoft.com/office/drawing/2014/main" id="{2A9C6BA5-5E09-91E2-7D21-3CCDB75D2FA9}"/>
              </a:ext>
            </a:extLst>
          </p:cNvPr>
          <p:cNvSpPr txBox="1">
            <a:spLocks/>
          </p:cNvSpPr>
          <p:nvPr/>
        </p:nvSpPr>
        <p:spPr>
          <a:xfrm>
            <a:off x="4996479" y="1392520"/>
            <a:ext cx="3918921" cy="4653374"/>
          </a:xfrm>
          <a:prstGeom prst="rect">
            <a:avLst/>
          </a:prstGeom>
        </p:spPr>
        <p:txBody>
          <a:bodyPr vert="horz" lIns="91440" tIns="45720" rIns="91440" bIns="45720" rtlCol="0">
            <a:normAutofit/>
          </a:bodyPr>
          <a:lstStyle>
            <a:lvl1pPr marL="290513" indent="-171450" algn="l" defTabSz="914400" rtl="0" eaLnBrk="1" latinLnBrk="0" hangingPunct="1">
              <a:lnSpc>
                <a:spcPct val="100000"/>
              </a:lnSpc>
              <a:spcBef>
                <a:spcPts val="0"/>
              </a:spcBef>
              <a:buClrTx/>
              <a:buFont typeface="Arial" panose="020B0604020202020204" pitchFamily="34" charset="0"/>
              <a:buChar char="•"/>
              <a:tabLst>
                <a:tab pos="795338" algn="l"/>
              </a:tabLst>
              <a:defRPr sz="1800" kern="1200" baseline="0">
                <a:solidFill>
                  <a:schemeClr val="tx1"/>
                </a:solidFill>
                <a:latin typeface="+mn-lt"/>
                <a:ea typeface="+mn-ea"/>
                <a:cs typeface="+mn-cs"/>
              </a:defRPr>
            </a:lvl1pPr>
            <a:lvl2pPr marL="502920" indent="-182880" algn="l" defTabSz="914400" rtl="0" eaLnBrk="1" latinLnBrk="0" hangingPunct="1">
              <a:spcBef>
                <a:spcPts val="600"/>
              </a:spcBef>
              <a:buClr>
                <a:schemeClr val="tx1"/>
              </a:buClr>
              <a:buFont typeface="Calibri" panose="020F0502020204030204" pitchFamily="34" charset="0"/>
              <a:buChar char="‒"/>
              <a:defRPr sz="1800" kern="1200">
                <a:solidFill>
                  <a:schemeClr val="tx1"/>
                </a:solidFill>
                <a:latin typeface="+mn-lt"/>
                <a:ea typeface="+mn-ea"/>
                <a:cs typeface="+mn-cs"/>
              </a:defRPr>
            </a:lvl2pPr>
            <a:lvl3pPr marL="685800" indent="-182880" algn="l" defTabSz="914400" rtl="0" eaLnBrk="1" latinLnBrk="0" hangingPunct="1">
              <a:spcBef>
                <a:spcPts val="600"/>
              </a:spcBef>
              <a:buClr>
                <a:schemeClr val="tx1">
                  <a:lumMod val="75000"/>
                  <a:lumOff val="25000"/>
                </a:schemeClr>
              </a:buClr>
              <a:buFont typeface="Courier New" panose="02070309020205020404" pitchFamily="49" charset="0"/>
              <a:buChar char="o"/>
              <a:defRPr sz="1800" kern="1200">
                <a:solidFill>
                  <a:schemeClr val="tx1"/>
                </a:solidFill>
                <a:latin typeface="+mn-lt"/>
                <a:ea typeface="+mn-ea"/>
                <a:cs typeface="+mn-cs"/>
              </a:defRPr>
            </a:lvl3pPr>
            <a:lvl4pPr marL="1036638" indent="-228600" algn="l" defTabSz="914400" rtl="0" eaLnBrk="1" latinLnBrk="0" hangingPunct="1">
              <a:spcBef>
                <a:spcPts val="600"/>
              </a:spcBef>
              <a:buClr>
                <a:schemeClr val="tx1"/>
              </a:buClr>
              <a:buFont typeface="Arial" pitchFamily="34" charset="0"/>
              <a:buChar char="•"/>
              <a:defRPr sz="1800" kern="1200">
                <a:solidFill>
                  <a:schemeClr val="tx1"/>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r>
              <a:rPr lang="en-US" sz="2000" b="1" dirty="0">
                <a:cs typeface="Times New Roman" panose="02020603050405020304" pitchFamily="18" charset="0"/>
              </a:rPr>
              <a:t>Key Supporting Agencies:</a:t>
            </a:r>
          </a:p>
          <a:p>
            <a:pPr lvl="1"/>
            <a:r>
              <a:rPr lang="en-US" sz="2000" dirty="0">
                <a:cs typeface="Times New Roman" panose="02020603050405020304" pitchFamily="18" charset="0"/>
              </a:rPr>
              <a:t>Tampa International Airport</a:t>
            </a:r>
          </a:p>
          <a:p>
            <a:pPr lvl="1"/>
            <a:r>
              <a:rPr lang="en-US" sz="2000" dirty="0" err="1">
                <a:cs typeface="Times New Roman" panose="02020603050405020304" pitchFamily="18" charset="0"/>
              </a:rPr>
              <a:t>Sheltair</a:t>
            </a:r>
            <a:r>
              <a:rPr lang="en-US" sz="2000" dirty="0">
                <a:cs typeface="Times New Roman" panose="02020603050405020304" pitchFamily="18" charset="0"/>
              </a:rPr>
              <a:t> Aviation Services</a:t>
            </a:r>
          </a:p>
          <a:p>
            <a:pPr lvl="1"/>
            <a:r>
              <a:rPr lang="en-US" sz="2000" dirty="0">
                <a:cs typeface="Times New Roman" panose="02020603050405020304" pitchFamily="18" charset="0"/>
              </a:rPr>
              <a:t>Tampa Fire Rescue</a:t>
            </a:r>
          </a:p>
          <a:p>
            <a:pPr lvl="1"/>
            <a:r>
              <a:rPr lang="en-US" sz="2000" dirty="0">
                <a:cs typeface="Times New Roman" panose="02020603050405020304" pitchFamily="18" charset="0"/>
              </a:rPr>
              <a:t> Hillsborough County EOC</a:t>
            </a:r>
          </a:p>
          <a:p>
            <a:pPr lvl="1"/>
            <a:r>
              <a:rPr lang="en-US" sz="2000" dirty="0">
                <a:cs typeface="Times New Roman" panose="02020603050405020304" pitchFamily="18" charset="0"/>
              </a:rPr>
              <a:t> Hillsborough County DOH</a:t>
            </a:r>
          </a:p>
          <a:p>
            <a:pPr lvl="1"/>
            <a:r>
              <a:rPr lang="en-US" sz="2000" dirty="0"/>
              <a:t>Hillsborough County Medical Reserve Corp</a:t>
            </a:r>
          </a:p>
          <a:p>
            <a:pPr lvl="1"/>
            <a:r>
              <a:rPr lang="en-US" sz="2000" dirty="0">
                <a:cs typeface="Times New Roman" panose="02020603050405020304" pitchFamily="18" charset="0"/>
              </a:rPr>
              <a:t>American Red Cross</a:t>
            </a:r>
          </a:p>
          <a:p>
            <a:pPr lvl="1"/>
            <a:r>
              <a:rPr lang="en-US" sz="2000" dirty="0">
                <a:cs typeface="Times New Roman" panose="02020603050405020304" pitchFamily="18" charset="0"/>
              </a:rPr>
              <a:t>Tampa Bay Health and Medical Preparedness Coalition</a:t>
            </a:r>
          </a:p>
        </p:txBody>
      </p:sp>
      <p:sp>
        <p:nvSpPr>
          <p:cNvPr id="7" name="Rectangle 2">
            <a:extLst>
              <a:ext uri="{FF2B5EF4-FFF2-40B4-BE49-F238E27FC236}">
                <a16:creationId xmlns:a16="http://schemas.microsoft.com/office/drawing/2014/main" id="{1C793D7B-E479-ABD0-BD40-64B71D2F699F}"/>
              </a:ext>
            </a:extLst>
          </p:cNvPr>
          <p:cNvSpPr txBox="1">
            <a:spLocks noRot="1" noChangeArrowheads="1"/>
          </p:cNvSpPr>
          <p:nvPr/>
        </p:nvSpPr>
        <p:spPr>
          <a:xfrm>
            <a:off x="1489434" y="441817"/>
            <a:ext cx="6682458" cy="742197"/>
          </a:xfrm>
          <a:prstGeom prst="rect">
            <a:avLst/>
          </a:prstGeom>
          <a:solidFill>
            <a:schemeClr val="bg2">
              <a:lumMod val="75000"/>
            </a:schemeClr>
          </a:solidFill>
        </p:spPr>
        <p:txBody>
          <a:bodyPr>
            <a:normAutofit/>
          </a:bodyPr>
          <a:lstStyle>
            <a:lvl1pPr algn="l" defTabSz="914400" rtl="0" eaLnBrk="1" latinLnBrk="0" hangingPunct="1">
              <a:spcBef>
                <a:spcPct val="0"/>
              </a:spcBef>
              <a:buNone/>
              <a:defRPr sz="3500" kern="1200">
                <a:solidFill>
                  <a:schemeClr val="bg1"/>
                </a:solidFill>
                <a:latin typeface="Georgia"/>
                <a:ea typeface="+mj-ea"/>
                <a:cs typeface="Georgia"/>
              </a:defRPr>
            </a:lvl1pPr>
          </a:lstStyle>
          <a:p>
            <a:pPr algn="ctr"/>
            <a:r>
              <a:rPr lang="en-US" sz="3600" dirty="0">
                <a:latin typeface="Times New Roman" panose="02020603050405020304" pitchFamily="18" charset="0"/>
                <a:cs typeface="Times New Roman" panose="02020603050405020304" pitchFamily="18" charset="0"/>
              </a:rPr>
              <a:t>FCC Tampa</a:t>
            </a:r>
          </a:p>
        </p:txBody>
      </p:sp>
      <p:sp>
        <p:nvSpPr>
          <p:cNvPr id="2" name="Slide Number Placeholder 1">
            <a:extLst>
              <a:ext uri="{FF2B5EF4-FFF2-40B4-BE49-F238E27FC236}">
                <a16:creationId xmlns:a16="http://schemas.microsoft.com/office/drawing/2014/main" id="{1270F8E5-A635-58A7-FA6D-F0B65E7774E2}"/>
              </a:ext>
            </a:extLst>
          </p:cNvPr>
          <p:cNvSpPr>
            <a:spLocks noGrp="1"/>
          </p:cNvSpPr>
          <p:nvPr>
            <p:ph type="sldNum" sz="quarter" idx="12"/>
          </p:nvPr>
        </p:nvSpPr>
        <p:spPr/>
        <p:txBody>
          <a:bodyPr/>
          <a:lstStyle/>
          <a:p>
            <a:fld id="{CFE4BAC9-6D41-4691-9299-18EF07EF0177}" type="slidenum">
              <a:rPr lang="en-US" smtClean="0"/>
              <a:pPr/>
              <a:t>9</a:t>
            </a:fld>
            <a:endParaRPr lang="en-US" dirty="0"/>
          </a:p>
        </p:txBody>
      </p:sp>
    </p:spTree>
    <p:extLst>
      <p:ext uri="{BB962C8B-B14F-4D97-AF65-F5344CB8AC3E}">
        <p14:creationId xmlns:p14="http://schemas.microsoft.com/office/powerpoint/2010/main" val="75210849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ew OHRM Master slide deck with ICARE logo">
  <a:themeElements>
    <a:clrScheme name="OHRM">
      <a:dk1>
        <a:srgbClr val="000000"/>
      </a:dk1>
      <a:lt1>
        <a:srgbClr val="FFFFFF"/>
      </a:lt1>
      <a:dk2>
        <a:srgbClr val="003F72"/>
      </a:dk2>
      <a:lt2>
        <a:srgbClr val="0083BE"/>
      </a:lt2>
      <a:accent1>
        <a:srgbClr val="C6262E"/>
      </a:accent1>
      <a:accent2>
        <a:srgbClr val="772432"/>
      </a:accent2>
      <a:accent3>
        <a:srgbClr val="598527"/>
      </a:accent3>
      <a:accent4>
        <a:srgbClr val="F3CF45"/>
      </a:accent4>
      <a:accent5>
        <a:srgbClr val="839097"/>
      </a:accent5>
      <a:accent6>
        <a:srgbClr val="C2BE8F"/>
      </a:accent6>
      <a:hlink>
        <a:srgbClr val="0083BE"/>
      </a:hlink>
      <a:folHlink>
        <a:srgbClr val="003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HRM slide deck with ICARE logo.potx" id="{81907199-3032-463A-BB5B-2B75E816F69A}" vid="{756390D8-2527-4558-AD46-517E25693E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35A8F1A43A09458867CB7116D685E5" ma:contentTypeVersion="0" ma:contentTypeDescription="Create a new document." ma:contentTypeScope="" ma:versionID="70f07622a37b729558ba0cfb3b94a88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4ECDEEA-87ED-496D-BC86-0AF1FA00D094}">
  <ds:schemaRefs>
    <ds:schemaRef ds:uri="http://www.w3.org/XML/1998/namespace"/>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10.xml><?xml version="1.0" encoding="utf-8"?>
<ds:datastoreItem xmlns:ds="http://schemas.openxmlformats.org/officeDocument/2006/customXml" ds:itemID="{2E16CA14-934C-48BA-97C2-E85FD22F2EBC}">
  <ds:schemaRefs>
    <ds:schemaRef ds:uri="ESRI.ArcGIS.Mapping.OfficeIntegration.PowerPointInfo"/>
  </ds:schemaRefs>
</ds:datastoreItem>
</file>

<file path=customXml/itemProps11.xml><?xml version="1.0" encoding="utf-8"?>
<ds:datastoreItem xmlns:ds="http://schemas.openxmlformats.org/officeDocument/2006/customXml" ds:itemID="{82FBBE6C-2351-47B4-82BF-9224DFE7F973}">
  <ds:schemaRefs>
    <ds:schemaRef ds:uri="ESRI.ArcGIS.Mapping.OfficeIntegration.PowerPointInfo"/>
  </ds:schemaRefs>
</ds:datastoreItem>
</file>

<file path=customXml/itemProps12.xml><?xml version="1.0" encoding="utf-8"?>
<ds:datastoreItem xmlns:ds="http://schemas.openxmlformats.org/officeDocument/2006/customXml" ds:itemID="{129B9CD2-CD93-411C-B84A-3BD29130BAD5}">
  <ds:schemaRefs>
    <ds:schemaRef ds:uri="http://schemas.microsoft.com/sharepoint/v3/contenttype/forms"/>
  </ds:schemaRefs>
</ds:datastoreItem>
</file>

<file path=customXml/itemProps2.xml><?xml version="1.0" encoding="utf-8"?>
<ds:datastoreItem xmlns:ds="http://schemas.openxmlformats.org/officeDocument/2006/customXml" ds:itemID="{A117A206-04EF-44BD-A6AC-AB87097DC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F563B77-1D21-47B2-A94C-856F0F275A01}">
  <ds:schemaRefs>
    <ds:schemaRef ds:uri="ESRI.ArcGIS.Mapping.OfficeIntegration.PowerPointInfo"/>
  </ds:schemaRefs>
</ds:datastoreItem>
</file>

<file path=customXml/itemProps4.xml><?xml version="1.0" encoding="utf-8"?>
<ds:datastoreItem xmlns:ds="http://schemas.openxmlformats.org/officeDocument/2006/customXml" ds:itemID="{FBEC016A-E4B0-4EBC-9D24-4D0FBFB1D5F8}">
  <ds:schemaRefs>
    <ds:schemaRef ds:uri="ESRI.ArcGIS.Mapping.OfficeIntegration.PowerPointInfo"/>
  </ds:schemaRefs>
</ds:datastoreItem>
</file>

<file path=customXml/itemProps5.xml><?xml version="1.0" encoding="utf-8"?>
<ds:datastoreItem xmlns:ds="http://schemas.openxmlformats.org/officeDocument/2006/customXml" ds:itemID="{D6E18487-5D38-469A-9A5C-5AB178C6BC7F}">
  <ds:schemaRefs>
    <ds:schemaRef ds:uri="ESRI.ArcGIS.Mapping.OfficeIntegration.PowerPointInfo"/>
  </ds:schemaRefs>
</ds:datastoreItem>
</file>

<file path=customXml/itemProps6.xml><?xml version="1.0" encoding="utf-8"?>
<ds:datastoreItem xmlns:ds="http://schemas.openxmlformats.org/officeDocument/2006/customXml" ds:itemID="{4884C51C-2428-4435-A9B5-189EE0D387B7}">
  <ds:schemaRefs>
    <ds:schemaRef ds:uri="ESRI.ArcGIS.Mapping.OfficeIntegration.PowerPointInfo"/>
  </ds:schemaRefs>
</ds:datastoreItem>
</file>

<file path=customXml/itemProps7.xml><?xml version="1.0" encoding="utf-8"?>
<ds:datastoreItem xmlns:ds="http://schemas.openxmlformats.org/officeDocument/2006/customXml" ds:itemID="{5C1C41DC-7B94-41B7-A56B-9984651E832E}">
  <ds:schemaRefs>
    <ds:schemaRef ds:uri="ESRI.ArcGIS.Mapping.OfficeIntegration.PowerPointInfo"/>
  </ds:schemaRefs>
</ds:datastoreItem>
</file>

<file path=customXml/itemProps8.xml><?xml version="1.0" encoding="utf-8"?>
<ds:datastoreItem xmlns:ds="http://schemas.openxmlformats.org/officeDocument/2006/customXml" ds:itemID="{5AA06520-B4D0-45E5-B72C-337CB716B7CC}">
  <ds:schemaRefs>
    <ds:schemaRef ds:uri="ESRI.ArcGIS.Mapping.OfficeIntegration.PowerPointInfo"/>
  </ds:schemaRefs>
</ds:datastoreItem>
</file>

<file path=customXml/itemProps9.xml><?xml version="1.0" encoding="utf-8"?>
<ds:datastoreItem xmlns:ds="http://schemas.openxmlformats.org/officeDocument/2006/customXml" ds:itemID="{18C2020E-899F-4362-87BD-77714890555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New OHRM Master slide deck with ICARE logo</Template>
  <TotalTime>0</TotalTime>
  <Words>4533</Words>
  <Application>Microsoft Office PowerPoint</Application>
  <PresentationFormat>On-screen Show (4:3)</PresentationFormat>
  <Paragraphs>445</Paragraphs>
  <Slides>40</Slides>
  <Notes>36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Arial</vt:lpstr>
      <vt:lpstr>Arial Black</vt:lpstr>
      <vt:lpstr>Arial Narrow</vt:lpstr>
      <vt:lpstr>Calibri</vt:lpstr>
      <vt:lpstr>Courier New</vt:lpstr>
      <vt:lpstr>Georgia</vt:lpstr>
      <vt:lpstr>Tahoma</vt:lpstr>
      <vt:lpstr>Times New Roman</vt:lpstr>
      <vt:lpstr>Wingdings</vt:lpstr>
      <vt:lpstr>New OHRM Master slide deck with ICARE logo</vt:lpstr>
      <vt:lpstr>Clip</vt:lpstr>
      <vt:lpstr>Federal Coordinating Center (FCC) What They Are and Are Not</vt:lpstr>
      <vt:lpstr>Federal Coordinating Center (FCC)  What they are and are not</vt:lpstr>
      <vt:lpstr>National Disaster Medical System (NDMS)</vt:lpstr>
      <vt:lpstr>Federal Coordinating Center (FCC)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Expansion of Participation in Florida</vt:lpstr>
      <vt:lpstr>Possible Misconceptions</vt:lpstr>
      <vt:lpstr>PowerPoint Presentation</vt:lpstr>
      <vt:lpstr>  NATIONAL DISASTER MEDICAL SYSTEM PARTNER HEALTHCARE FACILITY MEMORANDUM OF AGREEMENT  FOR DEFINITIVE MEDICAL CARE </vt:lpstr>
      <vt:lpstr>MOA Section 4 Responsibilities (The NDMS partner healthcare facility) </vt:lpstr>
      <vt:lpstr>MOA Section 4 Responsibilities (The NDMS Federal Partners)</vt:lpstr>
      <vt:lpstr>MOA Section 5 REIMBURSEMENTS</vt:lpstr>
      <vt:lpstr>MOA Section 5 REIMBURSEMENTS (Cont.)</vt:lpstr>
      <vt:lpstr>MOA Section 5 REIMBURSEMENTS (Cont.)</vt:lpstr>
      <vt:lpstr>MOA Section 5 REIMBURSEMENTS (Cont.)</vt:lpstr>
      <vt:lpstr>Table 1: Any NDMS Participating Partner Healthcare Facility Reimbursable Rates Under Medicare Part A </vt:lpstr>
      <vt:lpstr>Table 2: Individual Healthcare Provider Reimbursable under Medicare Part B </vt:lpstr>
      <vt:lpstr>Table 3: Healthcare Partner Facility or Healthcare Provider Covered by Medicaid but not Medicare Part A/Part B </vt:lpstr>
      <vt:lpstr>MOA Section 5 REIMBURSEMENTS (Cont.)</vt:lpstr>
      <vt:lpstr>Claims submission</vt:lpstr>
      <vt:lpstr>PowerPoint Presentation</vt:lpstr>
      <vt:lpstr>PowerPoint Presentation</vt:lpstr>
      <vt:lpstr>PowerPoint Presentation</vt:lpstr>
      <vt:lpstr>PowerPoint Presentation</vt:lpstr>
      <vt:lpstr>PowerPoint Presentation</vt:lpstr>
      <vt:lpstr>PowerPoint Presentation</vt:lpstr>
      <vt:lpstr>MOA Section 6 Points Of Contact</vt:lpstr>
      <vt:lpstr>MOA Section 7 Other Provisions</vt:lpstr>
      <vt:lpstr>PowerPoint Presentation</vt:lpstr>
      <vt:lpstr>PowerPoint Presentation</vt:lpstr>
      <vt:lpstr>MOA</vt:lpstr>
      <vt:lpstr>Questions/Discussion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2014-07-11T12:31:36Z</dcterms:created>
  <dcterms:modified xsi:type="dcterms:W3CDTF">2023-07-21T13:56:05Z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0x0101001E35A8F1A43A09458867CB7116D685E5</vt:lpwstr>
  </property>
</Properties>
</file>